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21"/>
  </p:notesMasterIdLst>
  <p:sldIdLst>
    <p:sldId id="268" r:id="rId3"/>
    <p:sldId id="269" r:id="rId4"/>
    <p:sldId id="270" r:id="rId5"/>
    <p:sldId id="283" r:id="rId6"/>
    <p:sldId id="291" r:id="rId7"/>
    <p:sldId id="293" r:id="rId8"/>
    <p:sldId id="294" r:id="rId9"/>
    <p:sldId id="256" r:id="rId10"/>
    <p:sldId id="257" r:id="rId11"/>
    <p:sldId id="258" r:id="rId12"/>
    <p:sldId id="287" r:id="rId13"/>
    <p:sldId id="288" r:id="rId14"/>
    <p:sldId id="295" r:id="rId15"/>
    <p:sldId id="296" r:id="rId16"/>
    <p:sldId id="297" r:id="rId17"/>
    <p:sldId id="286" r:id="rId18"/>
    <p:sldId id="285" r:id="rId19"/>
    <p:sldId id="299" r:id="rId20"/>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6091" autoAdjust="0"/>
  </p:normalViewPr>
  <p:slideViewPr>
    <p:cSldViewPr snapToGrid="0">
      <p:cViewPr varScale="1">
        <p:scale>
          <a:sx n="74" d="100"/>
          <a:sy n="74" d="100"/>
        </p:scale>
        <p:origin x="-107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C0E49-B7B8-4FDB-8982-79D83BAB4CBD}" type="datetimeFigureOut">
              <a:rPr lang="bs-Latn-BA" smtClean="0"/>
              <a:pPr/>
              <a:t>11.5.2015</a:t>
            </a:fld>
            <a:endParaRPr lang="bs-Latn-B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411C5-3474-4612-8094-90EEACF53CDD}" type="slidenum">
              <a:rPr lang="bs-Latn-BA" smtClean="0"/>
              <a:pPr/>
              <a:t>‹#›</a:t>
            </a:fld>
            <a:endParaRPr lang="bs-Latn-BA"/>
          </a:p>
        </p:txBody>
      </p:sp>
    </p:spTree>
    <p:extLst>
      <p:ext uri="{BB962C8B-B14F-4D97-AF65-F5344CB8AC3E}">
        <p14:creationId xmlns:p14="http://schemas.microsoft.com/office/powerpoint/2010/main" xmlns="" val="147801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1</a:t>
            </a:fld>
            <a:endParaRPr lang="bs-Latn-BA">
              <a:solidFill>
                <a:prstClr val="black"/>
              </a:solidFill>
            </a:endParaRPr>
          </a:p>
        </p:txBody>
      </p:sp>
    </p:spTree>
    <p:extLst>
      <p:ext uri="{BB962C8B-B14F-4D97-AF65-F5344CB8AC3E}">
        <p14:creationId xmlns:p14="http://schemas.microsoft.com/office/powerpoint/2010/main" xmlns="" val="169611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s-Latn-BA" dirty="0" smtClean="0"/>
              <a:t>Plan upravljanja za održavanje Nacionalnog spomenika Stari grad Vranduk je obrađeno ukupno stanje i izvršena  analiza i ocjene nepokretnih kulturnih dobara, potencijalnih arheoloških lokaliteta i kulturnog pejsaža kao i flore i faune, nematerijalne baštine, te predviđene odgovarajuće mjere njihove zaštite sa listom prioritetnih akcija i finansijskim projekcijama. U poznatoj praksi očuvanja kulturne i prirodne baštine Plan upravljanja je jedan od najvažnijih sredstava zaštite. Važeći Zakon o zaštiti i korištenju kulturno-historijskog i prirodnog naslijeđa  ne predviđa ovakav mehanizam i koncept plana upravljanja je poprilično nov za zaštićena područja u Bosni i Hercegovini što su bile dodatne otežavajuće okolnosti u procesu pripreme izgradnje projekta HE Vranduk..</a:t>
            </a:r>
          </a:p>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13</a:t>
            </a:fld>
            <a:endParaRPr lang="bs-Latn-BA">
              <a:solidFill>
                <a:prstClr val="black"/>
              </a:solidFill>
            </a:endParaRPr>
          </a:p>
        </p:txBody>
      </p:sp>
    </p:spTree>
    <p:extLst>
      <p:ext uri="{BB962C8B-B14F-4D97-AF65-F5344CB8AC3E}">
        <p14:creationId xmlns:p14="http://schemas.microsoft.com/office/powerpoint/2010/main" xmlns="" val="267379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s-Latn-BA" dirty="0" smtClean="0"/>
              <a:t>Pored ostalog urađen je i Elaborat nultog/zatečenog stanja svih pojedinačnih objekata u obuhvatu Graditeljske cjeline Stari grad Vranduk koji sadržava odgovarajuće izvještaje/informativne kartice o svakom pojedinačnom objektu, pomoćnim zgradam javnim površinama i spomeničkoj cjelini.</a:t>
            </a:r>
          </a:p>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14</a:t>
            </a:fld>
            <a:endParaRPr lang="bs-Latn-BA">
              <a:solidFill>
                <a:prstClr val="black"/>
              </a:solidFill>
            </a:endParaRPr>
          </a:p>
        </p:txBody>
      </p:sp>
    </p:spTree>
    <p:extLst>
      <p:ext uri="{BB962C8B-B14F-4D97-AF65-F5344CB8AC3E}">
        <p14:creationId xmlns:p14="http://schemas.microsoft.com/office/powerpoint/2010/main" xmlns="" val="354046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s-Latn-BA" sz="1200" kern="1200" dirty="0" smtClean="0">
                <a:solidFill>
                  <a:schemeClr val="tx1"/>
                </a:solidFill>
                <a:effectLst/>
                <a:latin typeface="+mn-lt"/>
                <a:ea typeface="+mn-ea"/>
                <a:cs typeface="+mn-cs"/>
              </a:rPr>
              <a:t>U kontekstu Starog grada urbanistička saglasnost daje još jedan uslov izrade Projekta pejsažnog uređenja prostora što će biti realizirano u sklopu izrade glavnog projekta HE Vranduk. U okviru projektnog zadatka za izradu Projekta pejzažnog uređenja definisano je da se Projekat razrađuje na nivou projekta pejzažne arhitekture, zaštite i rekultivacije predjela novih i rekonstruisanih saobraćajnica i uređenja terena i pejzaža oko objekata brane, strojare, ulazne građevine, akumulacije i nizvodng korita. Projektni zadatkom insistira se da posebnu pažnju treba posvetiti projektovanju pejzažnog uređenja uz objekat brane čime bi se doprinjelo umanjenju negativnog uticaja na graditeljsku cjelinu Starog grada Vranduka. U skladu sa zaključcima procjene uticaja na okoliš za završnu obradu brane se preporučuje ostaviti vidljiv beton, s obzirom da brana predstavlja savremenu intervenciju u prostoru, a kamena obloga kao dominantna finalna materijalizacija, nije materijal koji preovladava u prirodnom ambijentu. Za materijalizaciju ograda na brani preporučuje se upotreba transparentnih materijala, kako bi se umanjio negativan vizuelni uticaj, te što je moguće više, omogućile vizure na Stari grad. Različiti elementi pejzažnog uređenja trebaju prikazivati svu raskoš i finoću siluete Starog grada Vranduka. Na Projekat pejsažnog uređenja prostora HE Vranduk treba pribaviti saglasnost Zavoda za zaštitu spomenika kulture u sastavu Federalnog ministarstva kulture i sporta</a:t>
            </a:r>
            <a:endParaRPr lang="en-US"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15</a:t>
            </a:fld>
            <a:endParaRPr lang="bs-Latn-BA">
              <a:solidFill>
                <a:prstClr val="black"/>
              </a:solidFill>
            </a:endParaRPr>
          </a:p>
        </p:txBody>
      </p:sp>
    </p:spTree>
    <p:extLst>
      <p:ext uri="{BB962C8B-B14F-4D97-AF65-F5344CB8AC3E}">
        <p14:creationId xmlns:p14="http://schemas.microsoft.com/office/powerpoint/2010/main" xmlns="" val="4074471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16</a:t>
            </a:fld>
            <a:endParaRPr lang="bs-Latn-BA">
              <a:solidFill>
                <a:prstClr val="black"/>
              </a:solidFill>
            </a:endParaRPr>
          </a:p>
        </p:txBody>
      </p:sp>
    </p:spTree>
    <p:extLst>
      <p:ext uri="{BB962C8B-B14F-4D97-AF65-F5344CB8AC3E}">
        <p14:creationId xmlns:p14="http://schemas.microsoft.com/office/powerpoint/2010/main" xmlns="" val="395819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17</a:t>
            </a:fld>
            <a:endParaRPr lang="bs-Latn-BA">
              <a:solidFill>
                <a:prstClr val="black"/>
              </a:solidFill>
            </a:endParaRPr>
          </a:p>
        </p:txBody>
      </p:sp>
    </p:spTree>
    <p:extLst>
      <p:ext uri="{BB962C8B-B14F-4D97-AF65-F5344CB8AC3E}">
        <p14:creationId xmlns:p14="http://schemas.microsoft.com/office/powerpoint/2010/main" xmlns="" val="3992343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18</a:t>
            </a:fld>
            <a:endParaRPr lang="bs-Latn-BA">
              <a:solidFill>
                <a:prstClr val="black"/>
              </a:solidFill>
            </a:endParaRPr>
          </a:p>
        </p:txBody>
      </p:sp>
    </p:spTree>
    <p:extLst>
      <p:ext uri="{BB962C8B-B14F-4D97-AF65-F5344CB8AC3E}">
        <p14:creationId xmlns:p14="http://schemas.microsoft.com/office/powerpoint/2010/main" xmlns="" val="39581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2</a:t>
            </a:fld>
            <a:endParaRPr lang="bs-Latn-BA">
              <a:solidFill>
                <a:prstClr val="black"/>
              </a:solidFill>
            </a:endParaRPr>
          </a:p>
        </p:txBody>
      </p:sp>
    </p:spTree>
    <p:extLst>
      <p:ext uri="{BB962C8B-B14F-4D97-AF65-F5344CB8AC3E}">
        <p14:creationId xmlns:p14="http://schemas.microsoft.com/office/powerpoint/2010/main" xmlns="" val="113959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3</a:t>
            </a:fld>
            <a:endParaRPr lang="bs-Latn-BA">
              <a:solidFill>
                <a:prstClr val="black"/>
              </a:solidFill>
            </a:endParaRPr>
          </a:p>
        </p:txBody>
      </p:sp>
    </p:spTree>
    <p:extLst>
      <p:ext uri="{BB962C8B-B14F-4D97-AF65-F5344CB8AC3E}">
        <p14:creationId xmlns:p14="http://schemas.microsoft.com/office/powerpoint/2010/main" xmlns="" val="193077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4</a:t>
            </a:fld>
            <a:endParaRPr lang="bs-Latn-BA">
              <a:solidFill>
                <a:prstClr val="black"/>
              </a:solidFill>
            </a:endParaRPr>
          </a:p>
        </p:txBody>
      </p:sp>
    </p:spTree>
    <p:extLst>
      <p:ext uri="{BB962C8B-B14F-4D97-AF65-F5344CB8AC3E}">
        <p14:creationId xmlns:p14="http://schemas.microsoft.com/office/powerpoint/2010/main" xmlns="" val="125317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47453">
              <a:defRPr/>
            </a:pPr>
            <a:endParaRPr lang="en-US" sz="1000" dirty="0">
              <a:solidFill>
                <a:prstClr val="black"/>
              </a:solidFill>
            </a:endParaRPr>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5</a:t>
            </a:fld>
            <a:endParaRPr lang="bs-Latn-BA">
              <a:solidFill>
                <a:prstClr val="black"/>
              </a:solidFill>
            </a:endParaRPr>
          </a:p>
        </p:txBody>
      </p:sp>
    </p:spTree>
    <p:extLst>
      <p:ext uri="{BB962C8B-B14F-4D97-AF65-F5344CB8AC3E}">
        <p14:creationId xmlns:p14="http://schemas.microsoft.com/office/powerpoint/2010/main" xmlns="" val="308165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6</a:t>
            </a:fld>
            <a:endParaRPr lang="bs-Latn-BA">
              <a:solidFill>
                <a:prstClr val="black"/>
              </a:solidFill>
            </a:endParaRPr>
          </a:p>
        </p:txBody>
      </p:sp>
    </p:spTree>
    <p:extLst>
      <p:ext uri="{BB962C8B-B14F-4D97-AF65-F5344CB8AC3E}">
        <p14:creationId xmlns:p14="http://schemas.microsoft.com/office/powerpoint/2010/main" xmlns="" val="125328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7</a:t>
            </a:fld>
            <a:endParaRPr lang="bs-Latn-BA">
              <a:solidFill>
                <a:prstClr val="black"/>
              </a:solidFill>
            </a:endParaRPr>
          </a:p>
        </p:txBody>
      </p:sp>
    </p:spTree>
    <p:extLst>
      <p:ext uri="{BB962C8B-B14F-4D97-AF65-F5344CB8AC3E}">
        <p14:creationId xmlns:p14="http://schemas.microsoft.com/office/powerpoint/2010/main" xmlns="" val="190660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s-Latn-BA" sz="1200" kern="1200" dirty="0" smtClean="0">
                <a:solidFill>
                  <a:schemeClr val="tx1"/>
                </a:solidFill>
                <a:effectLst/>
                <a:latin typeface="+mn-lt"/>
                <a:ea typeface="+mn-ea"/>
                <a:cs typeface="+mn-cs"/>
              </a:rPr>
              <a:t>Priprema izgradnje HE Vranduk razvija se u skladu sa analizama prirodnih i stvorenih pretpostavki i ograničenja, ali neodvojivo od konteksta očuvanja kulturno-historijskih vrijednosti lokaliteta i Starog grada Vranduka. U toku pripreme projektne dokumentacije i odobravanja građenja HE Vranduk naglašen je kontekst spomeničkog okruženja i korištenja obnovljivog izvora u svrhu proizodnje električne energije. S obzirom na kontekst spomeničkog okruženja u toku procjene uticaja na okoliš i razrade idejnog projekta došlo je do promjene dispozicije objekata na brani. Naime u idejnom rješenju strojara malog agregata na brani sa pristupnim cestama i platoom bila je predviđena na lijevoj obali. U idejnom projektu strojara malog agregata je projektovana na desnoj obali poštujući zaključke eksperata za procjenu uticaja na kulturno-historijsko naslijeđe.</a:t>
            </a:r>
          </a:p>
          <a:p>
            <a:pPr marL="0" marR="0" indent="0" algn="l" defTabSz="914400" rtl="0" eaLnBrk="1" fontAlgn="auto" latinLnBrk="0" hangingPunct="1">
              <a:lnSpc>
                <a:spcPct val="100000"/>
              </a:lnSpc>
              <a:spcBef>
                <a:spcPts val="0"/>
              </a:spcBef>
              <a:spcAft>
                <a:spcPts val="0"/>
              </a:spcAft>
              <a:buClrTx/>
              <a:buSzTx/>
              <a:buFontTx/>
              <a:buNone/>
              <a:tabLst/>
              <a:defRPr/>
            </a:pPr>
            <a:r>
              <a:rPr lang="bs-Latn-BA" sz="1200" kern="1200" dirty="0" smtClean="0">
                <a:solidFill>
                  <a:schemeClr val="tx1"/>
                </a:solidFill>
                <a:effectLst/>
                <a:latin typeface="+mn-lt"/>
                <a:ea typeface="+mn-ea"/>
                <a:cs typeface="+mn-cs"/>
              </a:rPr>
              <a:t>Uzimajući u obzir specifičnosti lokaliteta u toku procjene uticaja na okolišprojekta HE Vranduk valorizirani su mogući uticaji i posebno uticaji na  spomeničke i prirodne vrijednosti.Konstatovano je da će se projekat HE Vranduk značajno odraziti na ambijent u kojem je smješten nacionalni spomenik graditeljska cjelina Stari grad Vranduk s obzirom da će doći do njegove izmjene sa aspekta percepcije lokaliteta i uticaj na vizualizaciju na Stari grad kao i sa Starog grada na okolni ambijent.</a:t>
            </a:r>
          </a:p>
          <a:p>
            <a:endParaRPr lang="bs-Latn-B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11</a:t>
            </a:fld>
            <a:endParaRPr lang="bs-Latn-BA">
              <a:solidFill>
                <a:prstClr val="black"/>
              </a:solidFill>
            </a:endParaRPr>
          </a:p>
        </p:txBody>
      </p:sp>
    </p:spTree>
    <p:extLst>
      <p:ext uri="{BB962C8B-B14F-4D97-AF65-F5344CB8AC3E}">
        <p14:creationId xmlns:p14="http://schemas.microsoft.com/office/powerpoint/2010/main" xmlns="" val="330085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bs-Latn-BA" dirty="0" smtClean="0"/>
              <a:t>Nakon izrade Idejnog projekta u okviru aktivnosti pripreme izgradenje pokrenut je postupak odobravanja građenja projekta HE Vranduk kao složene hidroenergetske građevine . Rješenjem o urbanističkoj saglasnosti za izgradnju, naglašavaju se uslovi iz Studije procjene uticaja na okoliš i Okolinske dozvole  posebno mjere i monitorning zaštite kulturno-historijskog naslijeđa.Nadalje u procesu pripreme izgradnje projekta HE Vranduk pristupilo se aktivnostima ispunjavanja uslova Rješenja Federalnog ministarstva prostornog uređenja o urbanističkoj saglasnosti. </a:t>
            </a:r>
          </a:p>
          <a:p>
            <a:r>
              <a:rPr lang="bs-Latn-BA" dirty="0" smtClean="0"/>
              <a:t>U JP EP BiH pripremljeni su i izrađen “Plana upravljanja” za održavanje Nacionalnog spomenika Stari grad Vranduk odobren od strane Zavoda za zaštitu spomenika kulture u sastavu Federalnog ministarstva kulture i sporta i „Elaborat nultog/zatečenog stanja svih pojedinačnih objekata“ te niz drugih akcija. Elaborat i Plan upravljanja pripremljeni su i izrađeni u skladu sa aktivnostima ispunjavanja uslova iz urbanističke saglasnosti za izgradnju HE Vranduk, a drugim zainteresiranim stranama nude široku podlogu za razvoj akcionih planova upravljanja sa detaljnom razradom zaštite i uslova korištenja prostora i u prvom redu izradu „Regulacionog plana Graditeljske cjeline ‐ Stari grad Vranduk“.  JP EP BiH, smatramajući značajnim za interese drugih korisnika prostora i lokalne uprave, podijelila je informacije i pripremljene dokumente, kao što su Plan upravljanja i Elaborat jer nude osnova za donošenje i drugih planova i strategija, na primjer turističkog razvoja, kulturnog razvoja, razvoja muzejsko/galerijskih funkcija i slično, što svakako može doprinijeti ostvarivanju dobiti uključenih zainteresovanih strana. Kopije su stavljene na raspolaganje svim zainteresiranim stranama između ostalih Zavodu za zaštitu spomenika kulture i lokalnoj upravi što je još jedan vid nematerijalnog podsticaja daljem ukupnom razvoju područja. Stari grad Vranduk je inače, indirektno, putem Muzeja Zenica pod pokroviteljstvom Zeničko-dobojskog kantona i Općine Zenica, koja je uz Zavod za zaštitu spomenika kulture Federacije BiH glavni nosilac aktivnosti na očuvanju ovog kulturno istorijskog spomenika.</a:t>
            </a:r>
          </a:p>
          <a:p>
            <a:endParaRPr lang="bs-Latn-BA" dirty="0" smtClean="0"/>
          </a:p>
          <a:p>
            <a:endParaRPr lang="bs-Latn-BA" dirty="0"/>
          </a:p>
        </p:txBody>
      </p:sp>
      <p:sp>
        <p:nvSpPr>
          <p:cNvPr id="4" name="Slide Number Placeholder 3"/>
          <p:cNvSpPr>
            <a:spLocks noGrp="1"/>
          </p:cNvSpPr>
          <p:nvPr>
            <p:ph type="sldNum" sz="quarter" idx="10"/>
          </p:nvPr>
        </p:nvSpPr>
        <p:spPr/>
        <p:txBody>
          <a:bodyPr/>
          <a:lstStyle/>
          <a:p>
            <a:fld id="{951B665D-26A4-4F6F-902F-ADDA76100F60}" type="slidenum">
              <a:rPr lang="bs-Latn-BA" smtClean="0">
                <a:solidFill>
                  <a:prstClr val="black"/>
                </a:solidFill>
              </a:rPr>
              <a:pPr/>
              <a:t>12</a:t>
            </a:fld>
            <a:endParaRPr lang="bs-Latn-BA">
              <a:solidFill>
                <a:prstClr val="black"/>
              </a:solidFill>
            </a:endParaRPr>
          </a:p>
        </p:txBody>
      </p:sp>
    </p:spTree>
    <p:extLst>
      <p:ext uri="{BB962C8B-B14F-4D97-AF65-F5344CB8AC3E}">
        <p14:creationId xmlns:p14="http://schemas.microsoft.com/office/powerpoint/2010/main" xmlns="" val="381422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29DAA3-512C-42EF-9F41-17672515796B}" type="datetimeFigureOut">
              <a:rPr lang="bs-Latn-BA" smtClean="0">
                <a:solidFill>
                  <a:prstClr val="black">
                    <a:tint val="75000"/>
                  </a:prstClr>
                </a:solidFill>
              </a:rPr>
              <a:pPr/>
              <a:t>11.5.2015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fld id="{5926D169-233E-4C6D-A6F7-D506927CF070}" type="slidenum">
              <a:rPr lang="bs-Latn-BA" smtClean="0">
                <a:solidFill>
                  <a:prstClr val="black">
                    <a:tint val="75000"/>
                  </a:prstClr>
                </a:solidFill>
              </a:rPr>
              <a:pPr/>
              <a:t>‹#›</a:t>
            </a:fld>
            <a:endParaRPr lang="bs-Latn-BA">
              <a:solidFill>
                <a:prstClr val="black">
                  <a:tint val="75000"/>
                </a:prstClr>
              </a:solidFill>
            </a:endParaRPr>
          </a:p>
        </p:txBody>
      </p:sp>
    </p:spTree>
    <p:extLst>
      <p:ext uri="{BB962C8B-B14F-4D97-AF65-F5344CB8AC3E}">
        <p14:creationId xmlns:p14="http://schemas.microsoft.com/office/powerpoint/2010/main" xmlns="" val="226025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9DAA3-512C-42EF-9F41-17672515796B}" type="datetimeFigureOut">
              <a:rPr lang="bs-Latn-BA" smtClean="0">
                <a:solidFill>
                  <a:prstClr val="black">
                    <a:tint val="75000"/>
                  </a:prstClr>
                </a:solidFill>
              </a:rPr>
              <a:pPr/>
              <a:t>11.5.2015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fld id="{5926D169-233E-4C6D-A6F7-D506927CF070}" type="slidenum">
              <a:rPr lang="bs-Latn-BA" smtClean="0">
                <a:solidFill>
                  <a:prstClr val="black">
                    <a:tint val="75000"/>
                  </a:prstClr>
                </a:solidFill>
              </a:rPr>
              <a:pPr/>
              <a:t>‹#›</a:t>
            </a:fld>
            <a:endParaRPr lang="bs-Latn-BA">
              <a:solidFill>
                <a:prstClr val="black">
                  <a:tint val="75000"/>
                </a:prstClr>
              </a:solidFill>
            </a:endParaRPr>
          </a:p>
        </p:txBody>
      </p:sp>
    </p:spTree>
    <p:extLst>
      <p:ext uri="{BB962C8B-B14F-4D97-AF65-F5344CB8AC3E}">
        <p14:creationId xmlns:p14="http://schemas.microsoft.com/office/powerpoint/2010/main" xmlns="" val="341536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9DAA3-512C-42EF-9F41-17672515796B}" type="datetimeFigureOut">
              <a:rPr lang="bs-Latn-BA" smtClean="0">
                <a:solidFill>
                  <a:prstClr val="black">
                    <a:tint val="75000"/>
                  </a:prstClr>
                </a:solidFill>
              </a:rPr>
              <a:pPr/>
              <a:t>11.5.2015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fld id="{5926D169-233E-4C6D-A6F7-D506927CF070}" type="slidenum">
              <a:rPr lang="bs-Latn-BA" smtClean="0">
                <a:solidFill>
                  <a:prstClr val="black">
                    <a:tint val="75000"/>
                  </a:prstClr>
                </a:solidFill>
              </a:rPr>
              <a:pPr/>
              <a:t>‹#›</a:t>
            </a:fld>
            <a:endParaRPr lang="bs-Latn-BA">
              <a:solidFill>
                <a:prstClr val="black">
                  <a:tint val="75000"/>
                </a:prstClr>
              </a:solidFill>
            </a:endParaRPr>
          </a:p>
        </p:txBody>
      </p:sp>
    </p:spTree>
    <p:extLst>
      <p:ext uri="{BB962C8B-B14F-4D97-AF65-F5344CB8AC3E}">
        <p14:creationId xmlns:p14="http://schemas.microsoft.com/office/powerpoint/2010/main" xmlns="" val="2384524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2"/>
            <a:ext cx="2855913" cy="4373563"/>
          </a:xfrm>
          <a:prstGeom prst="rect">
            <a:avLst/>
          </a:prstGeom>
        </p:spPr>
        <p:txBody>
          <a:bodyPr/>
          <a:lstStyle>
            <a:lvl1pPr marL="0" indent="0">
              <a:lnSpc>
                <a:spcPts val="1600"/>
              </a:lnSpc>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a:xfrm>
            <a:off x="76200" y="6638079"/>
            <a:ext cx="2133600" cy="365125"/>
          </a:xfrm>
          <a:prstGeom prst="rect">
            <a:avLst/>
          </a:prstGeom>
        </p:spPr>
        <p:txBody>
          <a:bodyPr/>
          <a:lstStyle/>
          <a:p>
            <a:pPr defTabSz="457189" fontAlgn="base">
              <a:spcBef>
                <a:spcPct val="0"/>
              </a:spcBef>
              <a:spcAft>
                <a:spcPct val="0"/>
              </a:spcAft>
            </a:pPr>
            <a:fld id="{81582BD6-FC20-4557-852B-8433F8572D30}" type="slidenum">
              <a:rPr lang="en-US" smtClean="0">
                <a:solidFill>
                  <a:prstClr val="black"/>
                </a:solidFill>
                <a:latin typeface="Arial" charset="0"/>
                <a:ea typeface="ＭＳ Ｐゴシック" pitchFamily="-108" charset="-128"/>
              </a:rPr>
              <a:pPr defTabSz="457189" fontAlgn="base">
                <a:spcBef>
                  <a:spcPct val="0"/>
                </a:spcBef>
                <a:spcAft>
                  <a:spcPct val="0"/>
                </a:spcAft>
              </a:pPr>
              <a:t>‹#›</a:t>
            </a:fld>
            <a:endParaRPr lang="en-US" dirty="0">
              <a:solidFill>
                <a:prstClr val="black"/>
              </a:solidFill>
              <a:latin typeface="Arial" charset="0"/>
              <a:ea typeface="ＭＳ Ｐゴシック" pitchFamily="-108" charset="-128"/>
            </a:endParaRPr>
          </a:p>
        </p:txBody>
      </p:sp>
      <p:sp>
        <p:nvSpPr>
          <p:cNvPr id="13" name="Footer Placeholder 12"/>
          <p:cNvSpPr>
            <a:spLocks noGrp="1"/>
          </p:cNvSpPr>
          <p:nvPr>
            <p:ph type="ftr" sz="quarter" idx="15"/>
          </p:nvPr>
        </p:nvSpPr>
        <p:spPr>
          <a:xfrm>
            <a:off x="6248400" y="6653841"/>
            <a:ext cx="2895600" cy="365125"/>
          </a:xfrm>
          <a:prstGeom prst="rect">
            <a:avLst/>
          </a:prstGeom>
        </p:spPr>
        <p:txBody>
          <a:bodyPr/>
          <a:lstStyle/>
          <a:p>
            <a:pPr defTabSz="457189" fontAlgn="base">
              <a:spcBef>
                <a:spcPct val="0"/>
              </a:spcBef>
              <a:spcAft>
                <a:spcPct val="0"/>
              </a:spcAft>
            </a:pPr>
            <a:endParaRPr lang="en-US" dirty="0">
              <a:solidFill>
                <a:prstClr val="black"/>
              </a:solidFill>
              <a:latin typeface="Arial" charset="0"/>
              <a:ea typeface="ＭＳ Ｐゴシック" pitchFamily="-108" charset="-128"/>
            </a:endParaRPr>
          </a:p>
        </p:txBody>
      </p:sp>
      <p:sp>
        <p:nvSpPr>
          <p:cNvPr id="14" name="Title 13"/>
          <p:cNvSpPr>
            <a:spLocks noGrp="1"/>
          </p:cNvSpPr>
          <p:nvPr>
            <p:ph type="title"/>
          </p:nvPr>
        </p:nvSpPr>
        <p:spPr>
          <a:xfrm>
            <a:off x="464400" y="410841"/>
            <a:ext cx="8229600" cy="639763"/>
          </a:xfrm>
          <a:prstGeom prst="rect">
            <a:avLst/>
          </a:prstGeom>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a:prstGeom prst="rect">
            <a:avLst/>
          </a:prstGeo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xmlns="" val="2216470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508456-E47E-44C3-AC5E-23E9A9CFA664}" type="datetimeFigureOut">
              <a:rPr lang="bs-Latn-BA" smtClean="0"/>
              <a:pPr/>
              <a:t>11.5.2015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3683842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08456-E47E-44C3-AC5E-23E9A9CFA664}" type="datetimeFigureOut">
              <a:rPr lang="bs-Latn-BA" smtClean="0"/>
              <a:pPr/>
              <a:t>11.5.2015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3485203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508456-E47E-44C3-AC5E-23E9A9CFA664}" type="datetimeFigureOut">
              <a:rPr lang="bs-Latn-BA" smtClean="0"/>
              <a:pPr/>
              <a:t>11.5.2015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105414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508456-E47E-44C3-AC5E-23E9A9CFA664}" type="datetimeFigureOut">
              <a:rPr lang="bs-Latn-BA" smtClean="0"/>
              <a:pPr/>
              <a:t>11.5.2015</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380034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508456-E47E-44C3-AC5E-23E9A9CFA664}" type="datetimeFigureOut">
              <a:rPr lang="bs-Latn-BA" smtClean="0"/>
              <a:pPr/>
              <a:t>11.5.2015</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323364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508456-E47E-44C3-AC5E-23E9A9CFA664}" type="datetimeFigureOut">
              <a:rPr lang="bs-Latn-BA" smtClean="0"/>
              <a:pPr/>
              <a:t>11.5.2015</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4035596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08456-E47E-44C3-AC5E-23E9A9CFA664}" type="datetimeFigureOut">
              <a:rPr lang="bs-Latn-BA" smtClean="0"/>
              <a:pPr/>
              <a:t>11.5.2015</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425530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9DAA3-512C-42EF-9F41-17672515796B}" type="datetimeFigureOut">
              <a:rPr lang="bs-Latn-BA" smtClean="0">
                <a:solidFill>
                  <a:prstClr val="black">
                    <a:tint val="75000"/>
                  </a:prstClr>
                </a:solidFill>
              </a:rPr>
              <a:pPr/>
              <a:t>11.5.2015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fld id="{5926D169-233E-4C6D-A6F7-D506927CF070}" type="slidenum">
              <a:rPr lang="bs-Latn-BA" smtClean="0">
                <a:solidFill>
                  <a:prstClr val="black">
                    <a:tint val="75000"/>
                  </a:prstClr>
                </a:solidFill>
              </a:rPr>
              <a:pPr/>
              <a:t>‹#›</a:t>
            </a:fld>
            <a:endParaRPr lang="bs-Latn-BA">
              <a:solidFill>
                <a:prstClr val="black">
                  <a:tint val="75000"/>
                </a:prstClr>
              </a:solidFill>
            </a:endParaRPr>
          </a:p>
        </p:txBody>
      </p:sp>
    </p:spTree>
    <p:extLst>
      <p:ext uri="{BB962C8B-B14F-4D97-AF65-F5344CB8AC3E}">
        <p14:creationId xmlns:p14="http://schemas.microsoft.com/office/powerpoint/2010/main" xmlns="" val="2175750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08456-E47E-44C3-AC5E-23E9A9CFA664}" type="datetimeFigureOut">
              <a:rPr lang="bs-Latn-BA" smtClean="0"/>
              <a:pPr/>
              <a:t>11.5.2015</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330799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08456-E47E-44C3-AC5E-23E9A9CFA664}" type="datetimeFigureOut">
              <a:rPr lang="bs-Latn-BA" smtClean="0"/>
              <a:pPr/>
              <a:t>11.5.2015</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1111597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08456-E47E-44C3-AC5E-23E9A9CFA664}" type="datetimeFigureOut">
              <a:rPr lang="bs-Latn-BA" smtClean="0"/>
              <a:pPr/>
              <a:t>11.5.2015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1359406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08456-E47E-44C3-AC5E-23E9A9CFA664}" type="datetimeFigureOut">
              <a:rPr lang="bs-Latn-BA" smtClean="0"/>
              <a:pPr/>
              <a:t>11.5.2015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304931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9DAA3-512C-42EF-9F41-17672515796B}" type="datetimeFigureOut">
              <a:rPr lang="bs-Latn-BA" smtClean="0">
                <a:solidFill>
                  <a:prstClr val="black">
                    <a:tint val="75000"/>
                  </a:prstClr>
                </a:solidFill>
              </a:rPr>
              <a:pPr/>
              <a:t>11.5.2015</a:t>
            </a:fld>
            <a:endParaRPr lang="bs-Latn-BA">
              <a:solidFill>
                <a:prstClr val="black">
                  <a:tint val="75000"/>
                </a:prstClr>
              </a:solidFill>
            </a:endParaRPr>
          </a:p>
        </p:txBody>
      </p:sp>
      <p:sp>
        <p:nvSpPr>
          <p:cNvPr id="5" name="Footer Placeholder 4"/>
          <p:cNvSpPr>
            <a:spLocks noGrp="1"/>
          </p:cNvSpPr>
          <p:nvPr>
            <p:ph type="ftr" sz="quarter" idx="11"/>
          </p:nvPr>
        </p:nvSpPr>
        <p:spPr/>
        <p:txBody>
          <a:bodyPr/>
          <a:lstStyle/>
          <a:p>
            <a:endParaRPr lang="bs-Latn-BA">
              <a:solidFill>
                <a:prstClr val="black">
                  <a:tint val="75000"/>
                </a:prstClr>
              </a:solidFill>
            </a:endParaRPr>
          </a:p>
        </p:txBody>
      </p:sp>
      <p:sp>
        <p:nvSpPr>
          <p:cNvPr id="6" name="Slide Number Placeholder 5"/>
          <p:cNvSpPr>
            <a:spLocks noGrp="1"/>
          </p:cNvSpPr>
          <p:nvPr>
            <p:ph type="sldNum" sz="quarter" idx="12"/>
          </p:nvPr>
        </p:nvSpPr>
        <p:spPr/>
        <p:txBody>
          <a:bodyPr/>
          <a:lstStyle/>
          <a:p>
            <a:fld id="{5926D169-233E-4C6D-A6F7-D506927CF070}" type="slidenum">
              <a:rPr lang="bs-Latn-BA" smtClean="0">
                <a:solidFill>
                  <a:prstClr val="black">
                    <a:tint val="75000"/>
                  </a:prstClr>
                </a:solidFill>
              </a:rPr>
              <a:pPr/>
              <a:t>‹#›</a:t>
            </a:fld>
            <a:endParaRPr lang="bs-Latn-BA">
              <a:solidFill>
                <a:prstClr val="black">
                  <a:tint val="75000"/>
                </a:prstClr>
              </a:solidFill>
            </a:endParaRPr>
          </a:p>
        </p:txBody>
      </p:sp>
    </p:spTree>
    <p:extLst>
      <p:ext uri="{BB962C8B-B14F-4D97-AF65-F5344CB8AC3E}">
        <p14:creationId xmlns:p14="http://schemas.microsoft.com/office/powerpoint/2010/main" xmlns="" val="279354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29DAA3-512C-42EF-9F41-17672515796B}" type="datetimeFigureOut">
              <a:rPr lang="bs-Latn-BA" smtClean="0">
                <a:solidFill>
                  <a:prstClr val="black">
                    <a:tint val="75000"/>
                  </a:prstClr>
                </a:solidFill>
              </a:rPr>
              <a:pPr/>
              <a:t>11.5.2015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fld id="{5926D169-233E-4C6D-A6F7-D506927CF070}" type="slidenum">
              <a:rPr lang="bs-Latn-BA" smtClean="0">
                <a:solidFill>
                  <a:prstClr val="black">
                    <a:tint val="75000"/>
                  </a:prstClr>
                </a:solidFill>
              </a:rPr>
              <a:pPr/>
              <a:t>‹#›</a:t>
            </a:fld>
            <a:endParaRPr lang="bs-Latn-BA">
              <a:solidFill>
                <a:prstClr val="black">
                  <a:tint val="75000"/>
                </a:prstClr>
              </a:solidFill>
            </a:endParaRPr>
          </a:p>
        </p:txBody>
      </p:sp>
    </p:spTree>
    <p:extLst>
      <p:ext uri="{BB962C8B-B14F-4D97-AF65-F5344CB8AC3E}">
        <p14:creationId xmlns:p14="http://schemas.microsoft.com/office/powerpoint/2010/main" xmlns="" val="20002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29DAA3-512C-42EF-9F41-17672515796B}" type="datetimeFigureOut">
              <a:rPr lang="bs-Latn-BA" smtClean="0">
                <a:solidFill>
                  <a:prstClr val="black">
                    <a:tint val="75000"/>
                  </a:prstClr>
                </a:solidFill>
              </a:rPr>
              <a:pPr/>
              <a:t>11.5.2015</a:t>
            </a:fld>
            <a:endParaRPr lang="bs-Latn-BA">
              <a:solidFill>
                <a:prstClr val="black">
                  <a:tint val="75000"/>
                </a:prstClr>
              </a:solidFill>
            </a:endParaRPr>
          </a:p>
        </p:txBody>
      </p:sp>
      <p:sp>
        <p:nvSpPr>
          <p:cNvPr id="8" name="Footer Placeholder 7"/>
          <p:cNvSpPr>
            <a:spLocks noGrp="1"/>
          </p:cNvSpPr>
          <p:nvPr>
            <p:ph type="ftr" sz="quarter" idx="11"/>
          </p:nvPr>
        </p:nvSpPr>
        <p:spPr/>
        <p:txBody>
          <a:bodyPr/>
          <a:lstStyle/>
          <a:p>
            <a:endParaRPr lang="bs-Latn-BA">
              <a:solidFill>
                <a:prstClr val="black">
                  <a:tint val="75000"/>
                </a:prstClr>
              </a:solidFill>
            </a:endParaRPr>
          </a:p>
        </p:txBody>
      </p:sp>
      <p:sp>
        <p:nvSpPr>
          <p:cNvPr id="9" name="Slide Number Placeholder 8"/>
          <p:cNvSpPr>
            <a:spLocks noGrp="1"/>
          </p:cNvSpPr>
          <p:nvPr>
            <p:ph type="sldNum" sz="quarter" idx="12"/>
          </p:nvPr>
        </p:nvSpPr>
        <p:spPr/>
        <p:txBody>
          <a:bodyPr/>
          <a:lstStyle/>
          <a:p>
            <a:fld id="{5926D169-233E-4C6D-A6F7-D506927CF070}" type="slidenum">
              <a:rPr lang="bs-Latn-BA" smtClean="0">
                <a:solidFill>
                  <a:prstClr val="black">
                    <a:tint val="75000"/>
                  </a:prstClr>
                </a:solidFill>
              </a:rPr>
              <a:pPr/>
              <a:t>‹#›</a:t>
            </a:fld>
            <a:endParaRPr lang="bs-Latn-BA">
              <a:solidFill>
                <a:prstClr val="black">
                  <a:tint val="75000"/>
                </a:prstClr>
              </a:solidFill>
            </a:endParaRPr>
          </a:p>
        </p:txBody>
      </p:sp>
    </p:spTree>
    <p:extLst>
      <p:ext uri="{BB962C8B-B14F-4D97-AF65-F5344CB8AC3E}">
        <p14:creationId xmlns:p14="http://schemas.microsoft.com/office/powerpoint/2010/main" xmlns="" val="145477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29DAA3-512C-42EF-9F41-17672515796B}" type="datetimeFigureOut">
              <a:rPr lang="bs-Latn-BA" smtClean="0">
                <a:solidFill>
                  <a:prstClr val="black">
                    <a:tint val="75000"/>
                  </a:prstClr>
                </a:solidFill>
              </a:rPr>
              <a:pPr/>
              <a:t>11.5.2015</a:t>
            </a:fld>
            <a:endParaRPr lang="bs-Latn-BA">
              <a:solidFill>
                <a:prstClr val="black">
                  <a:tint val="75000"/>
                </a:prstClr>
              </a:solidFill>
            </a:endParaRPr>
          </a:p>
        </p:txBody>
      </p:sp>
      <p:sp>
        <p:nvSpPr>
          <p:cNvPr id="4" name="Footer Placeholder 3"/>
          <p:cNvSpPr>
            <a:spLocks noGrp="1"/>
          </p:cNvSpPr>
          <p:nvPr>
            <p:ph type="ftr" sz="quarter" idx="11"/>
          </p:nvPr>
        </p:nvSpPr>
        <p:spPr/>
        <p:txBody>
          <a:bodyPr/>
          <a:lstStyle/>
          <a:p>
            <a:endParaRPr lang="bs-Latn-BA">
              <a:solidFill>
                <a:prstClr val="black">
                  <a:tint val="75000"/>
                </a:prstClr>
              </a:solidFill>
            </a:endParaRPr>
          </a:p>
        </p:txBody>
      </p:sp>
      <p:sp>
        <p:nvSpPr>
          <p:cNvPr id="5" name="Slide Number Placeholder 4"/>
          <p:cNvSpPr>
            <a:spLocks noGrp="1"/>
          </p:cNvSpPr>
          <p:nvPr>
            <p:ph type="sldNum" sz="quarter" idx="12"/>
          </p:nvPr>
        </p:nvSpPr>
        <p:spPr/>
        <p:txBody>
          <a:bodyPr/>
          <a:lstStyle/>
          <a:p>
            <a:fld id="{5926D169-233E-4C6D-A6F7-D506927CF070}" type="slidenum">
              <a:rPr lang="bs-Latn-BA" smtClean="0">
                <a:solidFill>
                  <a:prstClr val="black">
                    <a:tint val="75000"/>
                  </a:prstClr>
                </a:solidFill>
              </a:rPr>
              <a:pPr/>
              <a:t>‹#›</a:t>
            </a:fld>
            <a:endParaRPr lang="bs-Latn-BA">
              <a:solidFill>
                <a:prstClr val="black">
                  <a:tint val="75000"/>
                </a:prstClr>
              </a:solidFill>
            </a:endParaRPr>
          </a:p>
        </p:txBody>
      </p:sp>
    </p:spTree>
    <p:extLst>
      <p:ext uri="{BB962C8B-B14F-4D97-AF65-F5344CB8AC3E}">
        <p14:creationId xmlns:p14="http://schemas.microsoft.com/office/powerpoint/2010/main" xmlns="" val="375523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9DAA3-512C-42EF-9F41-17672515796B}" type="datetimeFigureOut">
              <a:rPr lang="bs-Latn-BA" smtClean="0">
                <a:solidFill>
                  <a:prstClr val="black">
                    <a:tint val="75000"/>
                  </a:prstClr>
                </a:solidFill>
              </a:rPr>
              <a:pPr/>
              <a:t>11.5.2015</a:t>
            </a:fld>
            <a:endParaRPr lang="bs-Latn-BA">
              <a:solidFill>
                <a:prstClr val="black">
                  <a:tint val="75000"/>
                </a:prstClr>
              </a:solidFill>
            </a:endParaRPr>
          </a:p>
        </p:txBody>
      </p:sp>
      <p:sp>
        <p:nvSpPr>
          <p:cNvPr id="3" name="Footer Placeholder 2"/>
          <p:cNvSpPr>
            <a:spLocks noGrp="1"/>
          </p:cNvSpPr>
          <p:nvPr>
            <p:ph type="ftr" sz="quarter" idx="11"/>
          </p:nvPr>
        </p:nvSpPr>
        <p:spPr/>
        <p:txBody>
          <a:bodyPr/>
          <a:lstStyle/>
          <a:p>
            <a:endParaRPr lang="bs-Latn-BA">
              <a:solidFill>
                <a:prstClr val="black">
                  <a:tint val="75000"/>
                </a:prstClr>
              </a:solidFill>
            </a:endParaRPr>
          </a:p>
        </p:txBody>
      </p:sp>
      <p:sp>
        <p:nvSpPr>
          <p:cNvPr id="4" name="Slide Number Placeholder 3"/>
          <p:cNvSpPr>
            <a:spLocks noGrp="1"/>
          </p:cNvSpPr>
          <p:nvPr>
            <p:ph type="sldNum" sz="quarter" idx="12"/>
          </p:nvPr>
        </p:nvSpPr>
        <p:spPr/>
        <p:txBody>
          <a:bodyPr/>
          <a:lstStyle/>
          <a:p>
            <a:fld id="{5926D169-233E-4C6D-A6F7-D506927CF070}" type="slidenum">
              <a:rPr lang="bs-Latn-BA" smtClean="0">
                <a:solidFill>
                  <a:prstClr val="black">
                    <a:tint val="75000"/>
                  </a:prstClr>
                </a:solidFill>
              </a:rPr>
              <a:pPr/>
              <a:t>‹#›</a:t>
            </a:fld>
            <a:endParaRPr lang="bs-Latn-BA">
              <a:solidFill>
                <a:prstClr val="black">
                  <a:tint val="75000"/>
                </a:prstClr>
              </a:solidFill>
            </a:endParaRPr>
          </a:p>
        </p:txBody>
      </p:sp>
    </p:spTree>
    <p:extLst>
      <p:ext uri="{BB962C8B-B14F-4D97-AF65-F5344CB8AC3E}">
        <p14:creationId xmlns:p14="http://schemas.microsoft.com/office/powerpoint/2010/main" xmlns="" val="42964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9DAA3-512C-42EF-9F41-17672515796B}" type="datetimeFigureOut">
              <a:rPr lang="bs-Latn-BA" smtClean="0">
                <a:solidFill>
                  <a:prstClr val="black">
                    <a:tint val="75000"/>
                  </a:prstClr>
                </a:solidFill>
              </a:rPr>
              <a:pPr/>
              <a:t>11.5.2015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fld id="{5926D169-233E-4C6D-A6F7-D506927CF070}" type="slidenum">
              <a:rPr lang="bs-Latn-BA" smtClean="0">
                <a:solidFill>
                  <a:prstClr val="black">
                    <a:tint val="75000"/>
                  </a:prstClr>
                </a:solidFill>
              </a:rPr>
              <a:pPr/>
              <a:t>‹#›</a:t>
            </a:fld>
            <a:endParaRPr lang="bs-Latn-BA">
              <a:solidFill>
                <a:prstClr val="black">
                  <a:tint val="75000"/>
                </a:prstClr>
              </a:solidFill>
            </a:endParaRPr>
          </a:p>
        </p:txBody>
      </p:sp>
    </p:spTree>
    <p:extLst>
      <p:ext uri="{BB962C8B-B14F-4D97-AF65-F5344CB8AC3E}">
        <p14:creationId xmlns:p14="http://schemas.microsoft.com/office/powerpoint/2010/main" xmlns="" val="279447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9DAA3-512C-42EF-9F41-17672515796B}" type="datetimeFigureOut">
              <a:rPr lang="bs-Latn-BA" smtClean="0">
                <a:solidFill>
                  <a:prstClr val="black">
                    <a:tint val="75000"/>
                  </a:prstClr>
                </a:solidFill>
              </a:rPr>
              <a:pPr/>
              <a:t>11.5.2015</a:t>
            </a:fld>
            <a:endParaRPr lang="bs-Latn-BA">
              <a:solidFill>
                <a:prstClr val="black">
                  <a:tint val="75000"/>
                </a:prstClr>
              </a:solidFill>
            </a:endParaRPr>
          </a:p>
        </p:txBody>
      </p:sp>
      <p:sp>
        <p:nvSpPr>
          <p:cNvPr id="6" name="Footer Placeholder 5"/>
          <p:cNvSpPr>
            <a:spLocks noGrp="1"/>
          </p:cNvSpPr>
          <p:nvPr>
            <p:ph type="ftr" sz="quarter" idx="11"/>
          </p:nvPr>
        </p:nvSpPr>
        <p:spPr/>
        <p:txBody>
          <a:bodyPr/>
          <a:lstStyle/>
          <a:p>
            <a:endParaRPr lang="bs-Latn-BA">
              <a:solidFill>
                <a:prstClr val="black">
                  <a:tint val="75000"/>
                </a:prstClr>
              </a:solidFill>
            </a:endParaRPr>
          </a:p>
        </p:txBody>
      </p:sp>
      <p:sp>
        <p:nvSpPr>
          <p:cNvPr id="7" name="Slide Number Placeholder 6"/>
          <p:cNvSpPr>
            <a:spLocks noGrp="1"/>
          </p:cNvSpPr>
          <p:nvPr>
            <p:ph type="sldNum" sz="quarter" idx="12"/>
          </p:nvPr>
        </p:nvSpPr>
        <p:spPr/>
        <p:txBody>
          <a:bodyPr/>
          <a:lstStyle/>
          <a:p>
            <a:fld id="{5926D169-233E-4C6D-A6F7-D506927CF070}" type="slidenum">
              <a:rPr lang="bs-Latn-BA" smtClean="0">
                <a:solidFill>
                  <a:prstClr val="black">
                    <a:tint val="75000"/>
                  </a:prstClr>
                </a:solidFill>
              </a:rPr>
              <a:pPr/>
              <a:t>‹#›</a:t>
            </a:fld>
            <a:endParaRPr lang="bs-Latn-BA">
              <a:solidFill>
                <a:prstClr val="black">
                  <a:tint val="75000"/>
                </a:prstClr>
              </a:solidFill>
            </a:endParaRPr>
          </a:p>
        </p:txBody>
      </p:sp>
    </p:spTree>
    <p:extLst>
      <p:ext uri="{BB962C8B-B14F-4D97-AF65-F5344CB8AC3E}">
        <p14:creationId xmlns:p14="http://schemas.microsoft.com/office/powerpoint/2010/main" xmlns="" val="179785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08456-E47E-44C3-AC5E-23E9A9CFA664}" type="datetimeFigureOut">
              <a:rPr lang="bs-Latn-BA" smtClean="0"/>
              <a:pPr/>
              <a:t>11.5.2015</a:t>
            </a:fld>
            <a:endParaRPr lang="bs-Latn-B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s-Latn-B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26210120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08456-E47E-44C3-AC5E-23E9A9CFA664}" type="datetimeFigureOut">
              <a:rPr lang="bs-Latn-BA" smtClean="0"/>
              <a:pPr/>
              <a:t>11.5.2015</a:t>
            </a:fld>
            <a:endParaRPr lang="bs-Latn-B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s-Latn-B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B3BA5-C8C6-42EA-AEFE-D01E916BB4B8}" type="slidenum">
              <a:rPr lang="bs-Latn-BA" smtClean="0"/>
              <a:pPr/>
              <a:t>‹#›</a:t>
            </a:fld>
            <a:endParaRPr lang="bs-Latn-BA"/>
          </a:p>
        </p:txBody>
      </p:sp>
    </p:spTree>
    <p:extLst>
      <p:ext uri="{BB962C8B-B14F-4D97-AF65-F5344CB8AC3E}">
        <p14:creationId xmlns:p14="http://schemas.microsoft.com/office/powerpoint/2010/main" xmlns="" val="1456976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2"/>
            <a:ext cx="9143999" cy="1778694"/>
          </a:xfrm>
        </p:spPr>
        <p:txBody>
          <a:bodyPr>
            <a:noAutofit/>
          </a:bodyPr>
          <a:lstStyle/>
          <a:p>
            <a:pPr algn="ctr"/>
            <a:r>
              <a:rPr lang="bs-Latn-BA" sz="2500" b="1" dirty="0">
                <a:solidFill>
                  <a:schemeClr val="accent1">
                    <a:lumMod val="50000"/>
                  </a:schemeClr>
                </a:solidFill>
                <a:latin typeface="Franklin Gothic Heavy" panose="020B0903020102020204" pitchFamily="34" charset="0"/>
              </a:rPr>
              <a:t>EKOLOŠKI I DRUGI ZAHTJEVI </a:t>
            </a:r>
            <a:r>
              <a:rPr lang="bs-Latn-BA" sz="2500" b="1" dirty="0" smtClean="0">
                <a:solidFill>
                  <a:schemeClr val="accent1">
                    <a:lumMod val="50000"/>
                  </a:schemeClr>
                </a:solidFill>
                <a:latin typeface="Franklin Gothic Heavy" panose="020B0903020102020204" pitchFamily="34" charset="0"/>
              </a:rPr>
              <a:t/>
            </a:r>
            <a:br>
              <a:rPr lang="bs-Latn-BA" sz="2500" b="1" dirty="0" smtClean="0">
                <a:solidFill>
                  <a:schemeClr val="accent1">
                    <a:lumMod val="50000"/>
                  </a:schemeClr>
                </a:solidFill>
                <a:latin typeface="Franklin Gothic Heavy" panose="020B0903020102020204" pitchFamily="34" charset="0"/>
              </a:rPr>
            </a:br>
            <a:r>
              <a:rPr lang="bs-Latn-BA" sz="2500" b="1" dirty="0" smtClean="0">
                <a:solidFill>
                  <a:schemeClr val="accent1">
                    <a:lumMod val="50000"/>
                  </a:schemeClr>
                </a:solidFill>
                <a:latin typeface="Franklin Gothic Heavy" panose="020B0903020102020204" pitchFamily="34" charset="0"/>
              </a:rPr>
              <a:t>U </a:t>
            </a:r>
            <a:r>
              <a:rPr lang="bs-Latn-BA" sz="2500" b="1" dirty="0">
                <a:solidFill>
                  <a:schemeClr val="accent1">
                    <a:lumMod val="50000"/>
                  </a:schemeClr>
                </a:solidFill>
                <a:latin typeface="Franklin Gothic Heavy" panose="020B0903020102020204" pitchFamily="34" charset="0"/>
              </a:rPr>
              <a:t>PROCESU PRIPREME IZGRADNJE </a:t>
            </a:r>
            <a:r>
              <a:rPr lang="bs-Latn-BA" sz="2500" b="1" dirty="0" smtClean="0">
                <a:solidFill>
                  <a:schemeClr val="accent1">
                    <a:lumMod val="50000"/>
                  </a:schemeClr>
                </a:solidFill>
                <a:latin typeface="Franklin Gothic Heavy" panose="020B0903020102020204" pitchFamily="34" charset="0"/>
              </a:rPr>
              <a:t/>
            </a:r>
            <a:br>
              <a:rPr lang="bs-Latn-BA" sz="2500" b="1" dirty="0" smtClean="0">
                <a:solidFill>
                  <a:schemeClr val="accent1">
                    <a:lumMod val="50000"/>
                  </a:schemeClr>
                </a:solidFill>
                <a:latin typeface="Franklin Gothic Heavy" panose="020B0903020102020204" pitchFamily="34" charset="0"/>
              </a:rPr>
            </a:br>
            <a:r>
              <a:rPr lang="bs-Latn-BA" sz="2500" b="1" dirty="0" smtClean="0">
                <a:solidFill>
                  <a:schemeClr val="accent1">
                    <a:lumMod val="50000"/>
                  </a:schemeClr>
                </a:solidFill>
                <a:latin typeface="Franklin Gothic Heavy" panose="020B0903020102020204" pitchFamily="34" charset="0"/>
              </a:rPr>
              <a:t>HIDROELEKTRANE </a:t>
            </a:r>
            <a:r>
              <a:rPr lang="bs-Latn-BA" sz="2500" b="1" dirty="0">
                <a:solidFill>
                  <a:schemeClr val="accent1">
                    <a:lumMod val="50000"/>
                  </a:schemeClr>
                </a:solidFill>
                <a:latin typeface="Franklin Gothic Heavy" panose="020B0903020102020204" pitchFamily="34" charset="0"/>
              </a:rPr>
              <a:t>VRANDUK</a:t>
            </a:r>
          </a:p>
        </p:txBody>
      </p:sp>
      <p:sp>
        <p:nvSpPr>
          <p:cNvPr id="3" name="Content Placeholder 2"/>
          <p:cNvSpPr>
            <a:spLocks noGrp="1"/>
          </p:cNvSpPr>
          <p:nvPr>
            <p:ph idx="1"/>
          </p:nvPr>
        </p:nvSpPr>
        <p:spPr>
          <a:xfrm>
            <a:off x="2004166" y="4666705"/>
            <a:ext cx="5135671" cy="1859356"/>
          </a:xfrm>
        </p:spPr>
        <p:txBody>
          <a:bodyPr>
            <a:normAutofit/>
          </a:bodyPr>
          <a:lstStyle/>
          <a:p>
            <a:pPr marL="0" indent="0">
              <a:lnSpc>
                <a:spcPct val="100000"/>
              </a:lnSpc>
              <a:spcBef>
                <a:spcPts val="0"/>
              </a:spcBef>
              <a:buNone/>
            </a:pPr>
            <a:r>
              <a:rPr lang="bs-Latn-BA" sz="2000" b="1" dirty="0">
                <a:solidFill>
                  <a:schemeClr val="accent1">
                    <a:lumMod val="50000"/>
                  </a:schemeClr>
                </a:solidFill>
                <a:latin typeface="Franklin Gothic Book" panose="020B0503020102020204" pitchFamily="34" charset="0"/>
                <a:ea typeface="+mj-ea"/>
                <a:cs typeface="+mj-cs"/>
              </a:rPr>
              <a:t>JP Elektroprivreda d.d. BiH </a:t>
            </a:r>
            <a:r>
              <a:rPr lang="bs-Latn-BA" sz="2000" b="1" dirty="0" smtClean="0">
                <a:solidFill>
                  <a:schemeClr val="accent1">
                    <a:lumMod val="50000"/>
                  </a:schemeClr>
                </a:solidFill>
                <a:latin typeface="Franklin Gothic Book" panose="020B0503020102020204" pitchFamily="34" charset="0"/>
                <a:ea typeface="+mj-ea"/>
                <a:cs typeface="+mj-cs"/>
              </a:rPr>
              <a:t>Sarajevo</a:t>
            </a:r>
          </a:p>
          <a:p>
            <a:pPr marL="0" indent="0">
              <a:lnSpc>
                <a:spcPct val="100000"/>
              </a:lnSpc>
              <a:spcBef>
                <a:spcPts val="0"/>
              </a:spcBef>
              <a:buNone/>
            </a:pPr>
            <a:endParaRPr lang="bs-Latn-BA" sz="2000" dirty="0">
              <a:solidFill>
                <a:schemeClr val="accent1">
                  <a:lumMod val="50000"/>
                </a:schemeClr>
              </a:solidFill>
              <a:latin typeface="Franklin Gothic Book" panose="020B0503020102020204" pitchFamily="34" charset="0"/>
              <a:ea typeface="+mj-ea"/>
              <a:cs typeface="+mj-cs"/>
            </a:endParaRPr>
          </a:p>
          <a:p>
            <a:pPr marL="0" indent="0">
              <a:lnSpc>
                <a:spcPct val="100000"/>
              </a:lnSpc>
              <a:spcBef>
                <a:spcPts val="0"/>
              </a:spcBef>
              <a:buNone/>
            </a:pPr>
            <a:r>
              <a:rPr lang="bs-Latn-BA" sz="2000" dirty="0" smtClean="0">
                <a:solidFill>
                  <a:schemeClr val="accent1">
                    <a:lumMod val="50000"/>
                  </a:schemeClr>
                </a:solidFill>
                <a:latin typeface="Franklin Gothic Book" panose="020B0503020102020204" pitchFamily="34" charset="0"/>
                <a:ea typeface="+mj-ea"/>
                <a:cs typeface="+mj-cs"/>
              </a:rPr>
              <a:t>Irvina </a:t>
            </a:r>
            <a:r>
              <a:rPr lang="bs-Latn-BA" sz="2000" dirty="0">
                <a:solidFill>
                  <a:schemeClr val="accent1">
                    <a:lumMod val="50000"/>
                  </a:schemeClr>
                </a:solidFill>
                <a:latin typeface="Franklin Gothic Book" panose="020B0503020102020204" pitchFamily="34" charset="0"/>
                <a:ea typeface="+mj-ea"/>
                <a:cs typeface="+mj-cs"/>
              </a:rPr>
              <a:t>Numić, dipl.ing.građ</a:t>
            </a:r>
            <a:r>
              <a:rPr lang="bs-Latn-BA" sz="2000" dirty="0" smtClean="0">
                <a:solidFill>
                  <a:schemeClr val="accent1">
                    <a:lumMod val="50000"/>
                  </a:schemeClr>
                </a:solidFill>
                <a:latin typeface="Franklin Gothic Book" panose="020B0503020102020204" pitchFamily="34" charset="0"/>
                <a:ea typeface="+mj-ea"/>
                <a:cs typeface="+mj-cs"/>
              </a:rPr>
              <a:t>.</a:t>
            </a:r>
            <a:endParaRPr lang="bs-Latn-BA" sz="2000" dirty="0">
              <a:solidFill>
                <a:schemeClr val="accent1">
                  <a:lumMod val="50000"/>
                </a:schemeClr>
              </a:solidFill>
              <a:latin typeface="Franklin Gothic Book" panose="020B0503020102020204" pitchFamily="34" charset="0"/>
              <a:ea typeface="+mj-ea"/>
              <a:cs typeface="+mj-cs"/>
            </a:endParaRPr>
          </a:p>
          <a:p>
            <a:pPr marL="0" indent="0">
              <a:lnSpc>
                <a:spcPct val="100000"/>
              </a:lnSpc>
              <a:spcBef>
                <a:spcPts val="0"/>
              </a:spcBef>
              <a:buNone/>
            </a:pPr>
            <a:r>
              <a:rPr lang="bs-Latn-BA" sz="2000" dirty="0" smtClean="0">
                <a:solidFill>
                  <a:schemeClr val="accent1">
                    <a:lumMod val="50000"/>
                  </a:schemeClr>
                </a:solidFill>
                <a:latin typeface="Franklin Gothic Book" panose="020B0503020102020204" pitchFamily="34" charset="0"/>
                <a:ea typeface="+mj-ea"/>
                <a:cs typeface="+mj-cs"/>
              </a:rPr>
              <a:t>Samira </a:t>
            </a:r>
            <a:r>
              <a:rPr lang="bs-Latn-BA" sz="2000" dirty="0">
                <a:solidFill>
                  <a:schemeClr val="accent1">
                    <a:lumMod val="50000"/>
                  </a:schemeClr>
                </a:solidFill>
                <a:latin typeface="Franklin Gothic Book" panose="020B0503020102020204" pitchFamily="34" charset="0"/>
                <a:ea typeface="+mj-ea"/>
                <a:cs typeface="+mj-cs"/>
              </a:rPr>
              <a:t>Talić, </a:t>
            </a:r>
            <a:r>
              <a:rPr lang="bs-Latn-BA" sz="2000" dirty="0" smtClean="0">
                <a:solidFill>
                  <a:schemeClr val="accent1">
                    <a:lumMod val="50000"/>
                  </a:schemeClr>
                </a:solidFill>
                <a:latin typeface="Franklin Gothic Book" panose="020B0503020102020204" pitchFamily="34" charset="0"/>
                <a:ea typeface="+mj-ea"/>
                <a:cs typeface="+mj-cs"/>
              </a:rPr>
              <a:t>dipl.ing.arh.</a:t>
            </a:r>
            <a:endParaRPr lang="bs-Latn-BA" sz="2000" dirty="0">
              <a:solidFill>
                <a:schemeClr val="accent1">
                  <a:lumMod val="50000"/>
                </a:schemeClr>
              </a:solidFill>
              <a:latin typeface="Franklin Gothic Book" panose="020B0503020102020204" pitchFamily="34" charset="0"/>
              <a:ea typeface="+mj-ea"/>
              <a:cs typeface="+mj-cs"/>
            </a:endParaRPr>
          </a:p>
          <a:p>
            <a:pPr marL="0" indent="0">
              <a:lnSpc>
                <a:spcPct val="100000"/>
              </a:lnSpc>
              <a:spcBef>
                <a:spcPts val="0"/>
              </a:spcBef>
              <a:buNone/>
            </a:pPr>
            <a:r>
              <a:rPr lang="bs-Latn-BA" sz="2000" dirty="0" smtClean="0">
                <a:solidFill>
                  <a:schemeClr val="accent1">
                    <a:lumMod val="50000"/>
                  </a:schemeClr>
                </a:solidFill>
                <a:latin typeface="Franklin Gothic Book" panose="020B0503020102020204" pitchFamily="34" charset="0"/>
                <a:ea typeface="+mj-ea"/>
                <a:cs typeface="+mj-cs"/>
              </a:rPr>
              <a:t>mr</a:t>
            </a:r>
            <a:r>
              <a:rPr lang="bs-Latn-BA" sz="2000" dirty="0">
                <a:solidFill>
                  <a:schemeClr val="accent1">
                    <a:lumMod val="50000"/>
                  </a:schemeClr>
                </a:solidFill>
                <a:latin typeface="Franklin Gothic Book" panose="020B0503020102020204" pitchFamily="34" charset="0"/>
                <a:ea typeface="+mj-ea"/>
                <a:cs typeface="+mj-cs"/>
              </a:rPr>
              <a:t>. Almedin Skopljak, </a:t>
            </a:r>
            <a:r>
              <a:rPr lang="bs-Latn-BA" sz="2000" dirty="0" smtClean="0">
                <a:solidFill>
                  <a:schemeClr val="accent1">
                    <a:lumMod val="50000"/>
                  </a:schemeClr>
                </a:solidFill>
                <a:latin typeface="Franklin Gothic Book" panose="020B0503020102020204" pitchFamily="34" charset="0"/>
                <a:ea typeface="+mj-ea"/>
                <a:cs typeface="+mj-cs"/>
              </a:rPr>
              <a:t>dipl.ecc.</a:t>
            </a:r>
            <a:endParaRPr lang="bs-Latn-BA" sz="2000" dirty="0">
              <a:solidFill>
                <a:schemeClr val="accent1">
                  <a:lumMod val="50000"/>
                </a:schemeClr>
              </a:solidFill>
              <a:latin typeface="Franklin Gothic Book" panose="020B0503020102020204" pitchFamily="34" charset="0"/>
              <a:ea typeface="+mj-ea"/>
              <a:cs typeface="+mj-cs"/>
            </a:endParaRPr>
          </a:p>
          <a:p>
            <a:pPr marL="0" indent="0">
              <a:lnSpc>
                <a:spcPct val="100000"/>
              </a:lnSpc>
              <a:spcBef>
                <a:spcPts val="0"/>
              </a:spcBef>
              <a:buNone/>
            </a:pPr>
            <a:endParaRPr lang="bs-Latn-BA" sz="2000" dirty="0" smtClean="0">
              <a:solidFill>
                <a:schemeClr val="accent1">
                  <a:lumMod val="50000"/>
                </a:schemeClr>
              </a:solidFill>
              <a:latin typeface="Franklin Gothic Book" panose="020B0503020102020204" pitchFamily="34" charset="0"/>
              <a:ea typeface="+mj-ea"/>
              <a:cs typeface="+mj-cs"/>
            </a:endParaRPr>
          </a:p>
        </p:txBody>
      </p:sp>
      <p:pic>
        <p:nvPicPr>
          <p:cNvPr id="12" name="Picture 11"/>
          <p:cNvPicPr>
            <a:picLocks noChangeAspect="1"/>
          </p:cNvPicPr>
          <p:nvPr/>
        </p:nvPicPr>
        <p:blipFill>
          <a:blip r:embed="rId3" cstate="print"/>
          <a:stretch>
            <a:fillRect/>
          </a:stretch>
        </p:blipFill>
        <p:spPr>
          <a:xfrm>
            <a:off x="8235619" y="6008585"/>
            <a:ext cx="908383" cy="774259"/>
          </a:xfrm>
          <a:prstGeom prst="rect">
            <a:avLst/>
          </a:prstGeom>
        </p:spPr>
      </p:pic>
      <p:pic>
        <p:nvPicPr>
          <p:cNvPr id="6" name="Picture 5" descr="http://epbih.test.promotim.ba/upload/images/podstranice/011.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7735" y="1977595"/>
            <a:ext cx="8216265" cy="2037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62869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3100" y="0"/>
            <a:ext cx="10515600" cy="880745"/>
          </a:xfrm>
        </p:spPr>
        <p:txBody>
          <a:bodyPr>
            <a:normAutofit/>
          </a:bodyPr>
          <a:lstStyle/>
          <a:p>
            <a:pPr algn="ctr"/>
            <a:r>
              <a:rPr lang="hr-HR" sz="2800" b="1" dirty="0">
                <a:solidFill>
                  <a:schemeClr val="accent1">
                    <a:lumMod val="50000"/>
                  </a:schemeClr>
                </a:solidFill>
                <a:latin typeface="Franklin Gothic Heavy" panose="020B0903020102020204" pitchFamily="34" charset="0"/>
              </a:rPr>
              <a:t>Ekološki prihvatljiv protok (EPP)</a:t>
            </a:r>
            <a:endParaRPr lang="bs-Latn-BA" sz="2800" b="1" dirty="0">
              <a:solidFill>
                <a:schemeClr val="accent1">
                  <a:lumMod val="50000"/>
                </a:schemeClr>
              </a:solidFill>
              <a:latin typeface="Franklin Gothic Heavy" panose="020B0903020102020204" pitchFamily="34" charset="0"/>
            </a:endParaRPr>
          </a:p>
        </p:txBody>
      </p:sp>
      <p:sp>
        <p:nvSpPr>
          <p:cNvPr id="3" name="Content Placeholder 2"/>
          <p:cNvSpPr>
            <a:spLocks noGrp="1"/>
          </p:cNvSpPr>
          <p:nvPr>
            <p:ph idx="1"/>
          </p:nvPr>
        </p:nvSpPr>
        <p:spPr>
          <a:xfrm>
            <a:off x="92467" y="880745"/>
            <a:ext cx="8003569" cy="4274049"/>
          </a:xfrm>
        </p:spPr>
        <p:txBody>
          <a:bodyPr>
            <a:noAutofit/>
          </a:bodyPr>
          <a:lstStyle/>
          <a:p>
            <a:pPr marL="0" indent="0">
              <a:buNone/>
            </a:pPr>
            <a:r>
              <a:rPr lang="bs-Latn-BA" sz="1800" dirty="0">
                <a:solidFill>
                  <a:schemeClr val="accent1">
                    <a:lumMod val="50000"/>
                  </a:schemeClr>
                </a:solidFill>
                <a:latin typeface="Franklin Gothic Book" panose="020B0503020102020204" pitchFamily="34" charset="0"/>
              </a:rPr>
              <a:t>Analizirajući Pravilnik i dosadašnju dokumentaciju za HE Vranduk zaključuje se:</a:t>
            </a:r>
          </a:p>
          <a:p>
            <a:r>
              <a:rPr lang="bs-Latn-BA" sz="1800" dirty="0" smtClean="0">
                <a:solidFill>
                  <a:schemeClr val="accent1">
                    <a:lumMod val="50000"/>
                  </a:schemeClr>
                </a:solidFill>
                <a:latin typeface="Franklin Gothic Book" panose="020B0503020102020204" pitchFamily="34" charset="0"/>
              </a:rPr>
              <a:t>Pravilnik se primjenjuje retroaktivno</a:t>
            </a:r>
            <a:endParaRPr lang="bs-Latn-BA" sz="1800" dirty="0">
              <a:solidFill>
                <a:schemeClr val="accent1">
                  <a:lumMod val="50000"/>
                </a:schemeClr>
              </a:solidFill>
              <a:latin typeface="Franklin Gothic Book" panose="020B0503020102020204" pitchFamily="34" charset="0"/>
            </a:endParaRPr>
          </a:p>
          <a:p>
            <a:r>
              <a:rPr lang="bs-Latn-BA" sz="1800" dirty="0" smtClean="0">
                <a:solidFill>
                  <a:schemeClr val="accent1">
                    <a:lumMod val="50000"/>
                  </a:schemeClr>
                </a:solidFill>
                <a:latin typeface="Franklin Gothic Book" panose="020B0503020102020204" pitchFamily="34" charset="0"/>
              </a:rPr>
              <a:t>Promjena ulaznih veličina (srednji dekadni protoci)</a:t>
            </a:r>
          </a:p>
          <a:p>
            <a:r>
              <a:rPr lang="bs-Latn-BA" sz="1800" dirty="0" smtClean="0">
                <a:solidFill>
                  <a:schemeClr val="accent1">
                    <a:lumMod val="50000"/>
                  </a:schemeClr>
                </a:solidFill>
                <a:latin typeface="Franklin Gothic Book" panose="020B0503020102020204" pitchFamily="34" charset="0"/>
              </a:rPr>
              <a:t>Uvode se </a:t>
            </a:r>
            <a:r>
              <a:rPr lang="bs-Latn-BA" sz="1800" dirty="0">
                <a:solidFill>
                  <a:schemeClr val="accent1">
                    <a:lumMod val="50000"/>
                  </a:schemeClr>
                </a:solidFill>
                <a:latin typeface="Franklin Gothic Book" panose="020B0503020102020204" pitchFamily="34" charset="0"/>
              </a:rPr>
              <a:t>biološke, ekološke, hidrauličke metode </a:t>
            </a:r>
            <a:endParaRPr lang="bs-Latn-BA" sz="1800" dirty="0" smtClean="0">
              <a:solidFill>
                <a:schemeClr val="accent1">
                  <a:lumMod val="50000"/>
                </a:schemeClr>
              </a:solidFill>
              <a:latin typeface="Franklin Gothic Book" panose="020B0503020102020204" pitchFamily="34" charset="0"/>
            </a:endParaRPr>
          </a:p>
          <a:p>
            <a:r>
              <a:rPr lang="bs-Latn-BA" sz="1800" dirty="0" smtClean="0">
                <a:solidFill>
                  <a:schemeClr val="accent1">
                    <a:lumMod val="50000"/>
                  </a:schemeClr>
                </a:solidFill>
                <a:latin typeface="Franklin Gothic Book" panose="020B0503020102020204" pitchFamily="34" charset="0"/>
              </a:rPr>
              <a:t>EPP iz Idejnog projekta od </a:t>
            </a:r>
            <a:r>
              <a:rPr lang="bs-Latn-BA" sz="1800" dirty="0">
                <a:solidFill>
                  <a:schemeClr val="accent1">
                    <a:lumMod val="50000"/>
                  </a:schemeClr>
                </a:solidFill>
                <a:latin typeface="Franklin Gothic Book" panose="020B0503020102020204" pitchFamily="34" charset="0"/>
              </a:rPr>
              <a:t>14 m</a:t>
            </a:r>
            <a:r>
              <a:rPr lang="bs-Latn-BA" sz="1800" baseline="30000" dirty="0">
                <a:solidFill>
                  <a:schemeClr val="accent1">
                    <a:lumMod val="50000"/>
                  </a:schemeClr>
                </a:solidFill>
                <a:latin typeface="Franklin Gothic Book" panose="020B0503020102020204" pitchFamily="34" charset="0"/>
              </a:rPr>
              <a:t>3</a:t>
            </a:r>
            <a:r>
              <a:rPr lang="bs-Latn-BA" sz="1800" dirty="0">
                <a:solidFill>
                  <a:schemeClr val="accent1">
                    <a:lumMod val="50000"/>
                  </a:schemeClr>
                </a:solidFill>
                <a:latin typeface="Franklin Gothic Book" panose="020B0503020102020204" pitchFamily="34" charset="0"/>
              </a:rPr>
              <a:t>/s </a:t>
            </a:r>
            <a:r>
              <a:rPr lang="bs-Latn-BA" sz="1800" dirty="0" smtClean="0">
                <a:solidFill>
                  <a:schemeClr val="accent1">
                    <a:lumMod val="50000"/>
                  </a:schemeClr>
                </a:solidFill>
                <a:latin typeface="Franklin Gothic Book" panose="020B0503020102020204" pitchFamily="34" charset="0"/>
              </a:rPr>
              <a:t>mjenja se na vrijednosti </a:t>
            </a:r>
            <a:r>
              <a:rPr lang="bs-Latn-BA" sz="1800" dirty="0">
                <a:solidFill>
                  <a:schemeClr val="accent1">
                    <a:lumMod val="50000"/>
                  </a:schemeClr>
                </a:solidFill>
                <a:latin typeface="Franklin Gothic Book" panose="020B0503020102020204" pitchFamily="34" charset="0"/>
              </a:rPr>
              <a:t>19,7 -</a:t>
            </a:r>
            <a:r>
              <a:rPr lang="bs-Latn-BA" sz="1800" dirty="0" smtClean="0">
                <a:solidFill>
                  <a:schemeClr val="accent1">
                    <a:lumMod val="50000"/>
                  </a:schemeClr>
                </a:solidFill>
                <a:latin typeface="Franklin Gothic Book" panose="020B0503020102020204" pitchFamily="34" charset="0"/>
              </a:rPr>
              <a:t> </a:t>
            </a:r>
            <a:r>
              <a:rPr lang="bs-Latn-BA" sz="1800" dirty="0">
                <a:solidFill>
                  <a:schemeClr val="accent1">
                    <a:lumMod val="50000"/>
                  </a:schemeClr>
                </a:solidFill>
                <a:latin typeface="Franklin Gothic Book" panose="020B0503020102020204" pitchFamily="34" charset="0"/>
              </a:rPr>
              <a:t>29,5 </a:t>
            </a:r>
            <a:r>
              <a:rPr lang="bs-Latn-BA" sz="1800" dirty="0" smtClean="0">
                <a:solidFill>
                  <a:schemeClr val="accent1">
                    <a:lumMod val="50000"/>
                  </a:schemeClr>
                </a:solidFill>
                <a:latin typeface="Franklin Gothic Book" panose="020B0503020102020204" pitchFamily="34" charset="0"/>
              </a:rPr>
              <a:t>m</a:t>
            </a:r>
            <a:r>
              <a:rPr lang="bs-Latn-BA" sz="1800" baseline="30000" dirty="0" smtClean="0">
                <a:solidFill>
                  <a:schemeClr val="accent1">
                    <a:lumMod val="50000"/>
                  </a:schemeClr>
                </a:solidFill>
                <a:latin typeface="Franklin Gothic Book" panose="020B0503020102020204" pitchFamily="34" charset="0"/>
              </a:rPr>
              <a:t>3</a:t>
            </a:r>
            <a:r>
              <a:rPr lang="bs-Latn-BA" sz="1800" dirty="0" smtClean="0">
                <a:solidFill>
                  <a:schemeClr val="accent1">
                    <a:lumMod val="50000"/>
                  </a:schemeClr>
                </a:solidFill>
                <a:latin typeface="Franklin Gothic Book" panose="020B0503020102020204" pitchFamily="34" charset="0"/>
              </a:rPr>
              <a:t>/s (cca </a:t>
            </a:r>
            <a:r>
              <a:rPr lang="bs-Latn-BA" sz="1800" dirty="0">
                <a:solidFill>
                  <a:schemeClr val="accent1">
                    <a:lumMod val="50000"/>
                  </a:schemeClr>
                </a:solidFill>
                <a:latin typeface="Franklin Gothic Book" panose="020B0503020102020204" pitchFamily="34" charset="0"/>
              </a:rPr>
              <a:t>+</a:t>
            </a:r>
            <a:r>
              <a:rPr lang="bs-Latn-BA" sz="1800" dirty="0" smtClean="0">
                <a:solidFill>
                  <a:schemeClr val="accent1">
                    <a:lumMod val="50000"/>
                  </a:schemeClr>
                </a:solidFill>
                <a:latin typeface="Franklin Gothic Book" panose="020B0503020102020204" pitchFamily="34" charset="0"/>
              </a:rPr>
              <a:t>30 </a:t>
            </a:r>
            <a:r>
              <a:rPr lang="bs-Latn-BA" sz="1800" dirty="0">
                <a:solidFill>
                  <a:schemeClr val="accent1">
                    <a:lumMod val="50000"/>
                  </a:schemeClr>
                </a:solidFill>
                <a:latin typeface="Franklin Gothic Book" panose="020B0503020102020204" pitchFamily="34" charset="0"/>
              </a:rPr>
              <a:t>% za sušni period, </a:t>
            </a:r>
            <a:r>
              <a:rPr lang="bs-Latn-BA" sz="1800" dirty="0" smtClean="0">
                <a:solidFill>
                  <a:schemeClr val="accent1">
                    <a:lumMod val="50000"/>
                  </a:schemeClr>
                </a:solidFill>
                <a:latin typeface="Franklin Gothic Book" panose="020B0503020102020204" pitchFamily="34" charset="0"/>
              </a:rPr>
              <a:t>2,1 </a:t>
            </a:r>
            <a:r>
              <a:rPr lang="bs-Latn-BA" sz="1800" dirty="0">
                <a:solidFill>
                  <a:schemeClr val="accent1">
                    <a:lumMod val="50000"/>
                  </a:schemeClr>
                </a:solidFill>
                <a:latin typeface="Franklin Gothic Book" panose="020B0503020102020204" pitchFamily="34" charset="0"/>
              </a:rPr>
              <a:t>puta za vlažni </a:t>
            </a:r>
            <a:r>
              <a:rPr lang="bs-Latn-BA" sz="1800" dirty="0" smtClean="0">
                <a:solidFill>
                  <a:schemeClr val="accent1">
                    <a:lumMod val="50000"/>
                  </a:schemeClr>
                </a:solidFill>
                <a:latin typeface="Franklin Gothic Book" panose="020B0503020102020204" pitchFamily="34" charset="0"/>
              </a:rPr>
              <a:t>period)</a:t>
            </a:r>
            <a:endParaRPr lang="bs-Latn-BA" sz="1800" dirty="0">
              <a:solidFill>
                <a:schemeClr val="accent1">
                  <a:lumMod val="50000"/>
                </a:schemeClr>
              </a:solidFill>
              <a:latin typeface="Franklin Gothic Book" panose="020B0503020102020204" pitchFamily="34" charset="0"/>
            </a:endParaRPr>
          </a:p>
          <a:p>
            <a:r>
              <a:rPr lang="bs-Latn-BA" sz="1800" dirty="0" smtClean="0">
                <a:solidFill>
                  <a:schemeClr val="accent1">
                    <a:lumMod val="50000"/>
                  </a:schemeClr>
                </a:solidFill>
                <a:latin typeface="Franklin Gothic Book" panose="020B0503020102020204" pitchFamily="34" charset="0"/>
              </a:rPr>
              <a:t>Promjena Qi </a:t>
            </a:r>
            <a:r>
              <a:rPr lang="bs-Latn-BA" sz="1800" dirty="0">
                <a:solidFill>
                  <a:schemeClr val="accent1">
                    <a:lumMod val="50000"/>
                  </a:schemeClr>
                </a:solidFill>
                <a:latin typeface="Franklin Gothic Book" panose="020B0503020102020204" pitchFamily="34" charset="0"/>
              </a:rPr>
              <a:t>agregata na </a:t>
            </a:r>
            <a:r>
              <a:rPr lang="bs-Latn-BA" sz="1800" dirty="0" smtClean="0">
                <a:solidFill>
                  <a:schemeClr val="accent1">
                    <a:lumMod val="50000"/>
                  </a:schemeClr>
                </a:solidFill>
                <a:latin typeface="Franklin Gothic Book" panose="020B0503020102020204" pitchFamily="34" charset="0"/>
              </a:rPr>
              <a:t>brani </a:t>
            </a:r>
            <a:r>
              <a:rPr lang="bs-Latn-BA" sz="1800" dirty="0">
                <a:solidFill>
                  <a:schemeClr val="accent1">
                    <a:lumMod val="50000"/>
                  </a:schemeClr>
                </a:solidFill>
                <a:latin typeface="Franklin Gothic Book" panose="020B0503020102020204" pitchFamily="34" charset="0"/>
              </a:rPr>
              <a:t>s</a:t>
            </a:r>
            <a:r>
              <a:rPr lang="bs-Latn-BA" sz="1800" dirty="0" smtClean="0">
                <a:solidFill>
                  <a:schemeClr val="accent1">
                    <a:lumMod val="50000"/>
                  </a:schemeClr>
                </a:solidFill>
                <a:latin typeface="Franklin Gothic Book" panose="020B0503020102020204" pitchFamily="34" charset="0"/>
              </a:rPr>
              <a:t>a 18 </a:t>
            </a:r>
            <a:r>
              <a:rPr lang="bs-Latn-BA" sz="1800" dirty="0">
                <a:solidFill>
                  <a:schemeClr val="accent1">
                    <a:lumMod val="50000"/>
                  </a:schemeClr>
                </a:solidFill>
                <a:latin typeface="Franklin Gothic Book" panose="020B0503020102020204" pitchFamily="34" charset="0"/>
              </a:rPr>
              <a:t>m</a:t>
            </a:r>
            <a:r>
              <a:rPr lang="bs-Latn-BA" sz="1800" baseline="30000" dirty="0">
                <a:solidFill>
                  <a:schemeClr val="accent1">
                    <a:lumMod val="50000"/>
                  </a:schemeClr>
                </a:solidFill>
                <a:latin typeface="Franklin Gothic Book" panose="020B0503020102020204" pitchFamily="34" charset="0"/>
              </a:rPr>
              <a:t>3</a:t>
            </a:r>
            <a:r>
              <a:rPr lang="bs-Latn-BA" sz="1800" dirty="0">
                <a:solidFill>
                  <a:schemeClr val="accent1">
                    <a:lumMod val="50000"/>
                  </a:schemeClr>
                </a:solidFill>
                <a:latin typeface="Franklin Gothic Book" panose="020B0503020102020204" pitchFamily="34" charset="0"/>
              </a:rPr>
              <a:t>/s (</a:t>
            </a:r>
            <a:r>
              <a:rPr lang="bs-Latn-BA" sz="1800" dirty="0" smtClean="0">
                <a:solidFill>
                  <a:schemeClr val="accent1">
                    <a:lumMod val="50000"/>
                  </a:schemeClr>
                </a:solidFill>
                <a:latin typeface="Franklin Gothic Book" panose="020B0503020102020204" pitchFamily="34" charset="0"/>
              </a:rPr>
              <a:t>opt 14 m</a:t>
            </a:r>
            <a:r>
              <a:rPr lang="bs-Latn-BA" sz="1800" baseline="30000" dirty="0" smtClean="0">
                <a:solidFill>
                  <a:schemeClr val="accent1">
                    <a:lumMod val="50000"/>
                  </a:schemeClr>
                </a:solidFill>
                <a:latin typeface="Franklin Gothic Book" panose="020B0503020102020204" pitchFamily="34" charset="0"/>
              </a:rPr>
              <a:t>3</a:t>
            </a:r>
            <a:r>
              <a:rPr lang="bs-Latn-BA" sz="1800" dirty="0" smtClean="0">
                <a:solidFill>
                  <a:schemeClr val="accent1">
                    <a:lumMod val="50000"/>
                  </a:schemeClr>
                </a:solidFill>
                <a:latin typeface="Franklin Gothic Book" panose="020B0503020102020204" pitchFamily="34" charset="0"/>
              </a:rPr>
              <a:t>/s) na 19,7 - </a:t>
            </a:r>
            <a:r>
              <a:rPr lang="bs-Latn-BA" sz="1800" dirty="0">
                <a:solidFill>
                  <a:schemeClr val="accent1">
                    <a:lumMod val="50000"/>
                  </a:schemeClr>
                </a:solidFill>
                <a:latin typeface="Franklin Gothic Book" panose="020B0503020102020204" pitchFamily="34" charset="0"/>
              </a:rPr>
              <a:t>29,5 </a:t>
            </a:r>
            <a:r>
              <a:rPr lang="bs-Latn-BA" sz="1800" dirty="0" smtClean="0">
                <a:solidFill>
                  <a:schemeClr val="accent1">
                    <a:lumMod val="50000"/>
                  </a:schemeClr>
                </a:solidFill>
                <a:latin typeface="Franklin Gothic Book" panose="020B0503020102020204" pitchFamily="34" charset="0"/>
              </a:rPr>
              <a:t>m</a:t>
            </a:r>
            <a:r>
              <a:rPr lang="bs-Latn-BA" sz="1800" baseline="30000" dirty="0" smtClean="0">
                <a:solidFill>
                  <a:schemeClr val="accent1">
                    <a:lumMod val="50000"/>
                  </a:schemeClr>
                </a:solidFill>
                <a:latin typeface="Franklin Gothic Book" panose="020B0503020102020204" pitchFamily="34" charset="0"/>
              </a:rPr>
              <a:t>3</a:t>
            </a:r>
            <a:r>
              <a:rPr lang="bs-Latn-BA" sz="1800" dirty="0" smtClean="0">
                <a:solidFill>
                  <a:schemeClr val="accent1">
                    <a:lumMod val="50000"/>
                  </a:schemeClr>
                </a:solidFill>
                <a:latin typeface="Franklin Gothic Book" panose="020B0503020102020204" pitchFamily="34" charset="0"/>
              </a:rPr>
              <a:t>/s</a:t>
            </a:r>
            <a:endParaRPr lang="bs-Latn-BA" sz="1800" dirty="0">
              <a:solidFill>
                <a:schemeClr val="accent1">
                  <a:lumMod val="50000"/>
                </a:schemeClr>
              </a:solidFill>
              <a:latin typeface="Franklin Gothic Book" panose="020B0503020102020204" pitchFamily="34" charset="0"/>
            </a:endParaRPr>
          </a:p>
          <a:p>
            <a:r>
              <a:rPr lang="bs-Latn-BA" sz="1800" dirty="0">
                <a:solidFill>
                  <a:schemeClr val="accent1">
                    <a:lumMod val="50000"/>
                  </a:schemeClr>
                </a:solidFill>
                <a:latin typeface="Franklin Gothic Book" panose="020B0503020102020204" pitchFamily="34" charset="0"/>
              </a:rPr>
              <a:t>Razlika </a:t>
            </a:r>
            <a:r>
              <a:rPr lang="bs-Latn-BA" sz="1800" dirty="0" smtClean="0">
                <a:solidFill>
                  <a:schemeClr val="accent1">
                    <a:lumMod val="50000"/>
                  </a:schemeClr>
                </a:solidFill>
                <a:latin typeface="Franklin Gothic Book" panose="020B0503020102020204" pitchFamily="34" charset="0"/>
              </a:rPr>
              <a:t>proticaja 5,7 - 15,5 </a:t>
            </a:r>
            <a:r>
              <a:rPr lang="bs-Latn-BA" sz="1800" dirty="0">
                <a:solidFill>
                  <a:schemeClr val="accent1">
                    <a:lumMod val="50000"/>
                  </a:schemeClr>
                </a:solidFill>
                <a:latin typeface="Franklin Gothic Book" panose="020B0503020102020204" pitchFamily="34" charset="0"/>
              </a:rPr>
              <a:t>m</a:t>
            </a:r>
            <a:r>
              <a:rPr lang="bs-Latn-BA" sz="1800" baseline="30000" dirty="0">
                <a:solidFill>
                  <a:schemeClr val="accent1">
                    <a:lumMod val="50000"/>
                  </a:schemeClr>
                </a:solidFill>
                <a:latin typeface="Franklin Gothic Book" panose="020B0503020102020204" pitchFamily="34" charset="0"/>
              </a:rPr>
              <a:t>3</a:t>
            </a:r>
            <a:r>
              <a:rPr lang="bs-Latn-BA" sz="1800" dirty="0">
                <a:solidFill>
                  <a:schemeClr val="accent1">
                    <a:lumMod val="50000"/>
                  </a:schemeClr>
                </a:solidFill>
                <a:latin typeface="Franklin Gothic Book" panose="020B0503020102020204" pitchFamily="34" charset="0"/>
              </a:rPr>
              <a:t>/s </a:t>
            </a:r>
            <a:r>
              <a:rPr lang="bs-Latn-BA" sz="1800" dirty="0" smtClean="0">
                <a:solidFill>
                  <a:schemeClr val="accent1">
                    <a:lumMod val="50000"/>
                  </a:schemeClr>
                </a:solidFill>
                <a:latin typeface="Franklin Gothic Book" panose="020B0503020102020204" pitchFamily="34" charset="0"/>
              </a:rPr>
              <a:t>se koristi na 9 m, a ne na 20 m </a:t>
            </a:r>
            <a:endParaRPr lang="bs-Latn-BA" sz="1800" dirty="0">
              <a:solidFill>
                <a:schemeClr val="accent1">
                  <a:lumMod val="50000"/>
                </a:schemeClr>
              </a:solidFill>
              <a:latin typeface="Franklin Gothic Book" panose="020B0503020102020204" pitchFamily="34" charset="0"/>
            </a:endParaRPr>
          </a:p>
          <a:p>
            <a:r>
              <a:rPr lang="bs-Latn-BA" sz="1800" dirty="0" smtClean="0">
                <a:solidFill>
                  <a:schemeClr val="accent1">
                    <a:lumMod val="50000"/>
                  </a:schemeClr>
                </a:solidFill>
                <a:latin typeface="Franklin Gothic Book" panose="020B0503020102020204" pitchFamily="34" charset="0"/>
              </a:rPr>
              <a:t>Smanjenja E god i </a:t>
            </a:r>
            <a:r>
              <a:rPr lang="bs-Latn-BA" sz="1800" dirty="0">
                <a:solidFill>
                  <a:schemeClr val="accent1">
                    <a:lumMod val="50000"/>
                  </a:schemeClr>
                </a:solidFill>
                <a:latin typeface="Franklin Gothic Book" panose="020B0503020102020204" pitchFamily="34" charset="0"/>
              </a:rPr>
              <a:t>eventualno do smanjenja </a:t>
            </a:r>
            <a:r>
              <a:rPr lang="bs-Latn-BA" sz="1800" dirty="0" smtClean="0">
                <a:solidFill>
                  <a:schemeClr val="accent1">
                    <a:lumMod val="50000"/>
                  </a:schemeClr>
                </a:solidFill>
                <a:latin typeface="Franklin Gothic Book" panose="020B0503020102020204" pitchFamily="34" charset="0"/>
              </a:rPr>
              <a:t>opt Qi od 100 m</a:t>
            </a:r>
            <a:r>
              <a:rPr lang="bs-Latn-BA" sz="1800" baseline="30000" dirty="0" smtClean="0">
                <a:solidFill>
                  <a:schemeClr val="accent1">
                    <a:lumMod val="50000"/>
                  </a:schemeClr>
                </a:solidFill>
                <a:latin typeface="Franklin Gothic Book" panose="020B0503020102020204" pitchFamily="34" charset="0"/>
              </a:rPr>
              <a:t>3</a:t>
            </a:r>
            <a:r>
              <a:rPr lang="bs-Latn-BA" sz="1800" dirty="0" smtClean="0">
                <a:solidFill>
                  <a:schemeClr val="accent1">
                    <a:lumMod val="50000"/>
                  </a:schemeClr>
                </a:solidFill>
                <a:latin typeface="Franklin Gothic Book" panose="020B0503020102020204" pitchFamily="34" charset="0"/>
              </a:rPr>
              <a:t>/s, smanjenje D</a:t>
            </a:r>
            <a:r>
              <a:rPr lang="bs-Latn-BA" sz="1100" dirty="0" smtClean="0">
                <a:solidFill>
                  <a:schemeClr val="accent1">
                    <a:lumMod val="50000"/>
                  </a:schemeClr>
                </a:solidFill>
                <a:latin typeface="Franklin Gothic Book" panose="020B0503020102020204" pitchFamily="34" charset="0"/>
              </a:rPr>
              <a:t>tunela</a:t>
            </a:r>
            <a:r>
              <a:rPr lang="bs-Latn-BA" sz="1800" dirty="0" smtClean="0">
                <a:solidFill>
                  <a:schemeClr val="accent1">
                    <a:lumMod val="50000"/>
                  </a:schemeClr>
                </a:solidFill>
                <a:latin typeface="Franklin Gothic Book" panose="020B0503020102020204" pitchFamily="34" charset="0"/>
              </a:rPr>
              <a:t> </a:t>
            </a:r>
          </a:p>
          <a:p>
            <a:r>
              <a:rPr lang="bs-Latn-BA" sz="1800" dirty="0" smtClean="0">
                <a:solidFill>
                  <a:schemeClr val="accent1">
                    <a:lumMod val="50000"/>
                  </a:schemeClr>
                </a:solidFill>
                <a:latin typeface="Franklin Gothic Book" panose="020B0503020102020204" pitchFamily="34" charset="0"/>
              </a:rPr>
              <a:t>Promjene </a:t>
            </a:r>
            <a:r>
              <a:rPr lang="bs-Latn-BA" sz="1800" dirty="0">
                <a:solidFill>
                  <a:schemeClr val="accent1">
                    <a:lumMod val="50000"/>
                  </a:schemeClr>
                </a:solidFill>
                <a:latin typeface="Franklin Gothic Book" panose="020B0503020102020204" pitchFamily="34" charset="0"/>
              </a:rPr>
              <a:t>osnovnih </a:t>
            </a:r>
            <a:r>
              <a:rPr lang="bs-Latn-BA" sz="1800" dirty="0" smtClean="0">
                <a:solidFill>
                  <a:schemeClr val="accent1">
                    <a:lumMod val="50000"/>
                  </a:schemeClr>
                </a:solidFill>
                <a:latin typeface="Franklin Gothic Book" panose="020B0503020102020204" pitchFamily="34" charset="0"/>
              </a:rPr>
              <a:t>parametara</a:t>
            </a:r>
          </a:p>
          <a:p>
            <a:r>
              <a:rPr lang="bs-Latn-BA" sz="1800" dirty="0">
                <a:solidFill>
                  <a:schemeClr val="accent1">
                    <a:lumMod val="50000"/>
                  </a:schemeClr>
                </a:solidFill>
                <a:latin typeface="Franklin Gothic Book" panose="020B0503020102020204" pitchFamily="34" charset="0"/>
              </a:rPr>
              <a:t>P</a:t>
            </a:r>
            <a:r>
              <a:rPr lang="bs-Latn-BA" sz="1800" dirty="0" smtClean="0">
                <a:solidFill>
                  <a:schemeClr val="accent1">
                    <a:lumMod val="50000"/>
                  </a:schemeClr>
                </a:solidFill>
                <a:latin typeface="Franklin Gothic Book" panose="020B0503020102020204" pitchFamily="34" charset="0"/>
              </a:rPr>
              <a:t>romjene </a:t>
            </a:r>
            <a:r>
              <a:rPr lang="bs-Latn-BA" sz="1800" dirty="0">
                <a:solidFill>
                  <a:schemeClr val="accent1">
                    <a:lumMod val="50000"/>
                  </a:schemeClr>
                </a:solidFill>
                <a:latin typeface="Franklin Gothic Book" panose="020B0503020102020204" pitchFamily="34" charset="0"/>
              </a:rPr>
              <a:t>obima ulaganja i parametara </a:t>
            </a:r>
            <a:r>
              <a:rPr lang="bs-Latn-BA" sz="1800" dirty="0" smtClean="0">
                <a:solidFill>
                  <a:schemeClr val="accent1">
                    <a:lumMod val="50000"/>
                  </a:schemeClr>
                </a:solidFill>
                <a:latin typeface="Franklin Gothic Book" panose="020B0503020102020204" pitchFamily="34" charset="0"/>
              </a:rPr>
              <a:t>isplativosti</a:t>
            </a:r>
            <a:endParaRPr lang="bs-Latn-BA" sz="1800" dirty="0">
              <a:solidFill>
                <a:schemeClr val="accent1">
                  <a:lumMod val="50000"/>
                </a:schemeClr>
              </a:solidFill>
              <a:latin typeface="Franklin Gothic Book" panose="020B0503020102020204" pitchFamily="34" charset="0"/>
            </a:endParaRPr>
          </a:p>
          <a:p>
            <a:pPr marL="0" indent="0">
              <a:buNone/>
            </a:pPr>
            <a:endParaRPr lang="bs-Latn-BA" sz="1800" dirty="0">
              <a:solidFill>
                <a:schemeClr val="accent1">
                  <a:lumMod val="50000"/>
                </a:schemeClr>
              </a:solidFill>
              <a:latin typeface="Franklin Gothic Book" panose="020B05030201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t="13935" r="79011" b="24785"/>
          <a:stretch/>
        </p:blipFill>
        <p:spPr bwMode="auto">
          <a:xfrm>
            <a:off x="8226312" y="6021214"/>
            <a:ext cx="907643" cy="774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5"/>
          <p:cNvGrpSpPr/>
          <p:nvPr/>
        </p:nvGrpSpPr>
        <p:grpSpPr>
          <a:xfrm>
            <a:off x="388562" y="5232408"/>
            <a:ext cx="7707474" cy="1307994"/>
            <a:chOff x="388562" y="5372100"/>
            <a:chExt cx="7707474" cy="1307994"/>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r="14127"/>
            <a:stretch/>
          </p:blipFill>
          <p:spPr>
            <a:xfrm>
              <a:off x="388562" y="5379162"/>
              <a:ext cx="1799833" cy="1284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21278" y="5373860"/>
              <a:ext cx="1719208" cy="1289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73369" y="5373860"/>
              <a:ext cx="1741646" cy="1306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xmlns="" val="0"/>
                </a:ext>
              </a:extLst>
            </a:blip>
            <a:srcRect t="1521"/>
            <a:stretch/>
          </p:blipFill>
          <p:spPr>
            <a:xfrm>
              <a:off x="6347898" y="5372100"/>
              <a:ext cx="1748138" cy="1291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xmlns="" val="1666631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8235619" y="6083744"/>
            <a:ext cx="908383" cy="774259"/>
          </a:xfrm>
          <a:prstGeom prst="rect">
            <a:avLst/>
          </a:prstGeom>
        </p:spPr>
      </p:pic>
      <p:sp>
        <p:nvSpPr>
          <p:cNvPr id="2" name="Title 1"/>
          <p:cNvSpPr>
            <a:spLocks noGrp="1"/>
          </p:cNvSpPr>
          <p:nvPr>
            <p:ph type="title"/>
          </p:nvPr>
        </p:nvSpPr>
        <p:spPr>
          <a:xfrm>
            <a:off x="0" y="35014"/>
            <a:ext cx="9144000" cy="907523"/>
          </a:xfrm>
        </p:spPr>
        <p:txBody>
          <a:bodyPr>
            <a:normAutofit/>
          </a:bodyPr>
          <a:lstStyle/>
          <a:p>
            <a:pPr lvl="0" algn="ctr"/>
            <a:r>
              <a:rPr lang="bs-Latn-BA" sz="2500" b="1" dirty="0" smtClean="0">
                <a:solidFill>
                  <a:schemeClr val="accent1">
                    <a:lumMod val="50000"/>
                  </a:schemeClr>
                </a:solidFill>
                <a:latin typeface="Franklin Gothic Heavy" panose="020B0903020102020204" pitchFamily="34" charset="0"/>
              </a:rPr>
              <a:t>Kulturno-historijsko naslijeđe</a:t>
            </a:r>
            <a:endParaRPr lang="bs-Latn-BA" sz="2500" dirty="0">
              <a:solidFill>
                <a:schemeClr val="accent1">
                  <a:lumMod val="50000"/>
                </a:schemeClr>
              </a:solidFill>
              <a:latin typeface="Franklin Gothic Heavy" panose="020B0903020102020204" pitchFamily="34" charset="0"/>
            </a:endParaRPr>
          </a:p>
        </p:txBody>
      </p:sp>
      <p:sp>
        <p:nvSpPr>
          <p:cNvPr id="11" name="Rectangle 10"/>
          <p:cNvSpPr/>
          <p:nvPr/>
        </p:nvSpPr>
        <p:spPr>
          <a:xfrm>
            <a:off x="4462669" y="1342228"/>
            <a:ext cx="4542004" cy="1631216"/>
          </a:xfrm>
          <a:prstGeom prst="rect">
            <a:avLst/>
          </a:prstGeom>
        </p:spPr>
        <p:txBody>
          <a:bodyPr wrap="square">
            <a:spAutoFit/>
          </a:bodyPr>
          <a:lstStyle/>
          <a:p>
            <a:pPr lvl="0"/>
            <a:r>
              <a:rPr lang="bs-Latn-BA" sz="2000" dirty="0" smtClean="0">
                <a:solidFill>
                  <a:schemeClr val="accent1">
                    <a:lumMod val="50000"/>
                  </a:schemeClr>
                </a:solidFill>
                <a:latin typeface="Franklin Gothic Book" panose="020B0503020102020204" pitchFamily="34" charset="0"/>
              </a:rPr>
              <a:t>S obzirom na </a:t>
            </a:r>
            <a:r>
              <a:rPr lang="hr-HR" sz="2000" dirty="0" smtClean="0">
                <a:solidFill>
                  <a:schemeClr val="accent1">
                    <a:lumMod val="50000"/>
                  </a:schemeClr>
                </a:solidFill>
                <a:latin typeface="Franklin Gothic Book" panose="020B0503020102020204" pitchFamily="34" charset="0"/>
              </a:rPr>
              <a:t>spomeničke vrijednosti lokaliteta i nacionalno kulturno-historijsko naslijeđu p</a:t>
            </a:r>
            <a:r>
              <a:rPr lang="bs-Latn-BA" sz="2000" dirty="0" smtClean="0">
                <a:solidFill>
                  <a:schemeClr val="accent1">
                    <a:lumMod val="50000"/>
                  </a:schemeClr>
                </a:solidFill>
                <a:latin typeface="Franklin Gothic Book" panose="020B0503020102020204" pitchFamily="34" charset="0"/>
              </a:rPr>
              <a:t>rojekat HE </a:t>
            </a:r>
            <a:r>
              <a:rPr lang="bs-Latn-BA" sz="2000" dirty="0">
                <a:solidFill>
                  <a:schemeClr val="accent1">
                    <a:lumMod val="50000"/>
                  </a:schemeClr>
                </a:solidFill>
                <a:latin typeface="Franklin Gothic Book" panose="020B0503020102020204" pitchFamily="34" charset="0"/>
              </a:rPr>
              <a:t>Vranduk </a:t>
            </a:r>
            <a:r>
              <a:rPr lang="bs-Latn-BA" sz="2000" dirty="0" smtClean="0">
                <a:solidFill>
                  <a:schemeClr val="accent1">
                    <a:lumMod val="50000"/>
                  </a:schemeClr>
                </a:solidFill>
                <a:latin typeface="Franklin Gothic Book" panose="020B0503020102020204" pitchFamily="34" charset="0"/>
              </a:rPr>
              <a:t>je neodvojiv </a:t>
            </a:r>
            <a:r>
              <a:rPr lang="bs-Latn-BA" sz="2000" dirty="0">
                <a:solidFill>
                  <a:schemeClr val="accent1">
                    <a:lumMod val="50000"/>
                  </a:schemeClr>
                </a:solidFill>
                <a:latin typeface="Franklin Gothic Book" panose="020B0503020102020204" pitchFamily="34" charset="0"/>
              </a:rPr>
              <a:t>od konteksta očuvanja </a:t>
            </a:r>
            <a:r>
              <a:rPr lang="bs-Latn-BA" sz="2000" dirty="0" smtClean="0">
                <a:solidFill>
                  <a:schemeClr val="accent1">
                    <a:lumMod val="50000"/>
                  </a:schemeClr>
                </a:solidFill>
                <a:latin typeface="Franklin Gothic Book" panose="020B0503020102020204" pitchFamily="34" charset="0"/>
              </a:rPr>
              <a:t>Starog </a:t>
            </a:r>
            <a:r>
              <a:rPr lang="bs-Latn-BA" sz="2000" dirty="0">
                <a:solidFill>
                  <a:schemeClr val="accent1">
                    <a:lumMod val="50000"/>
                  </a:schemeClr>
                </a:solidFill>
                <a:latin typeface="Franklin Gothic Book" panose="020B0503020102020204" pitchFamily="34" charset="0"/>
              </a:rPr>
              <a:t>grada </a:t>
            </a:r>
            <a:r>
              <a:rPr lang="bs-Latn-BA" sz="2000" dirty="0" smtClean="0">
                <a:solidFill>
                  <a:schemeClr val="accent1">
                    <a:lumMod val="50000"/>
                  </a:schemeClr>
                </a:solidFill>
                <a:latin typeface="Franklin Gothic Book" panose="020B0503020102020204" pitchFamily="34" charset="0"/>
              </a:rPr>
              <a:t>Vranduka</a:t>
            </a:r>
          </a:p>
        </p:txBody>
      </p:sp>
      <p:pic>
        <p:nvPicPr>
          <p:cNvPr id="3" name="Picture 2"/>
          <p:cNvPicPr>
            <a:picLocks noChangeAspect="1"/>
          </p:cNvPicPr>
          <p:nvPr/>
        </p:nvPicPr>
        <p:blipFill>
          <a:blip r:embed="rId4" cstate="print"/>
          <a:stretch>
            <a:fillRect/>
          </a:stretch>
        </p:blipFill>
        <p:spPr>
          <a:xfrm>
            <a:off x="270628" y="942537"/>
            <a:ext cx="4347366" cy="51362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angle 5"/>
          <p:cNvSpPr/>
          <p:nvPr/>
        </p:nvSpPr>
        <p:spPr>
          <a:xfrm>
            <a:off x="4540332" y="3326968"/>
            <a:ext cx="4542004" cy="707886"/>
          </a:xfrm>
          <a:prstGeom prst="rect">
            <a:avLst/>
          </a:prstGeom>
        </p:spPr>
        <p:txBody>
          <a:bodyPr wrap="square">
            <a:spAutoFit/>
          </a:bodyPr>
          <a:lstStyle/>
          <a:p>
            <a:pPr marL="342900" indent="-342900">
              <a:buFont typeface="Arial" panose="020B0604020202020204" pitchFamily="34" charset="0"/>
              <a:buChar char="•"/>
            </a:pPr>
            <a:r>
              <a:rPr lang="bs-Latn-BA" sz="2000" b="1" dirty="0" smtClean="0">
                <a:solidFill>
                  <a:schemeClr val="accent1">
                    <a:lumMod val="50000"/>
                  </a:schemeClr>
                </a:solidFill>
                <a:latin typeface="Franklin Gothic Book" panose="020B0503020102020204" pitchFamily="34" charset="0"/>
              </a:rPr>
              <a:t>Idejno rješenje 2002. godine</a:t>
            </a:r>
          </a:p>
          <a:p>
            <a:pPr marL="342900" indent="-342900">
              <a:buFont typeface="Arial" panose="020B0604020202020204" pitchFamily="34" charset="0"/>
              <a:buChar char="•"/>
            </a:pPr>
            <a:r>
              <a:rPr lang="bs-Latn-BA" sz="2000" b="1" dirty="0" smtClean="0">
                <a:solidFill>
                  <a:schemeClr val="accent1">
                    <a:lumMod val="50000"/>
                  </a:schemeClr>
                </a:solidFill>
                <a:latin typeface="Franklin Gothic Book" panose="020B0503020102020204" pitchFamily="34" charset="0"/>
              </a:rPr>
              <a:t>Idejni projekat 2010. godine</a:t>
            </a:r>
            <a:endParaRPr lang="bs-Latn-BA" sz="2000" b="1" dirty="0">
              <a:solidFill>
                <a:schemeClr val="accent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xmlns="" val="702329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8235619" y="6083744"/>
            <a:ext cx="908383" cy="774259"/>
          </a:xfrm>
          <a:prstGeom prst="rect">
            <a:avLst/>
          </a:prstGeom>
        </p:spPr>
      </p:pic>
      <p:sp>
        <p:nvSpPr>
          <p:cNvPr id="2" name="Title 1"/>
          <p:cNvSpPr>
            <a:spLocks noGrp="1"/>
          </p:cNvSpPr>
          <p:nvPr>
            <p:ph type="title"/>
          </p:nvPr>
        </p:nvSpPr>
        <p:spPr>
          <a:xfrm>
            <a:off x="0" y="35014"/>
            <a:ext cx="9144000" cy="907523"/>
          </a:xfrm>
        </p:spPr>
        <p:txBody>
          <a:bodyPr>
            <a:normAutofit/>
          </a:bodyPr>
          <a:lstStyle/>
          <a:p>
            <a:pPr lvl="0" algn="ctr"/>
            <a:r>
              <a:rPr lang="bs-Latn-BA" sz="2500" b="1" dirty="0" smtClean="0">
                <a:solidFill>
                  <a:schemeClr val="accent1">
                    <a:lumMod val="50000"/>
                  </a:schemeClr>
                </a:solidFill>
                <a:latin typeface="Franklin Gothic Heavy" panose="020B0903020102020204" pitchFamily="34" charset="0"/>
              </a:rPr>
              <a:t>Urbanističko-tehnički uslovi</a:t>
            </a:r>
            <a:endParaRPr lang="bs-Latn-BA" sz="2500" dirty="0">
              <a:solidFill>
                <a:schemeClr val="accent1">
                  <a:lumMod val="50000"/>
                </a:schemeClr>
              </a:solidFill>
              <a:latin typeface="Franklin Gothic Heavy" panose="020B0903020102020204" pitchFamily="34" charset="0"/>
            </a:endParaRPr>
          </a:p>
        </p:txBody>
      </p:sp>
      <p:sp>
        <p:nvSpPr>
          <p:cNvPr id="11" name="Rectangle 10"/>
          <p:cNvSpPr/>
          <p:nvPr/>
        </p:nvSpPr>
        <p:spPr>
          <a:xfrm>
            <a:off x="48686" y="1482604"/>
            <a:ext cx="4523314" cy="2246769"/>
          </a:xfrm>
          <a:prstGeom prst="rect">
            <a:avLst/>
          </a:prstGeom>
        </p:spPr>
        <p:txBody>
          <a:bodyPr wrap="square">
            <a:spAutoFit/>
          </a:bodyPr>
          <a:lstStyle/>
          <a:p>
            <a:endParaRPr lang="bs-Latn-BA" sz="2000" dirty="0" smtClean="0">
              <a:solidFill>
                <a:srgbClr val="5B9BD5">
                  <a:lumMod val="50000"/>
                </a:srgbClr>
              </a:solidFill>
              <a:latin typeface="Franklin Gothic Book" panose="020B0503020102020204" pitchFamily="34" charset="0"/>
            </a:endParaRPr>
          </a:p>
          <a:p>
            <a:pPr marL="342900" indent="-342900">
              <a:buFont typeface="Arial" panose="020B0604020202020204" pitchFamily="34" charset="0"/>
              <a:buChar char="•"/>
            </a:pPr>
            <a:r>
              <a:rPr lang="bs-Latn-BA" sz="2000" dirty="0" smtClean="0">
                <a:solidFill>
                  <a:srgbClr val="5B9BD5">
                    <a:lumMod val="50000"/>
                  </a:srgbClr>
                </a:solidFill>
                <a:latin typeface="Franklin Gothic Book" panose="020B0503020102020204" pitchFamily="34" charset="0"/>
              </a:rPr>
              <a:t>Plan upravljanja</a:t>
            </a:r>
          </a:p>
          <a:p>
            <a:pPr marL="342900" indent="-342900">
              <a:buFont typeface="Arial" panose="020B0604020202020204" pitchFamily="34" charset="0"/>
              <a:buChar char="•"/>
            </a:pPr>
            <a:r>
              <a:rPr lang="bs-Latn-BA" sz="2000" dirty="0">
                <a:solidFill>
                  <a:srgbClr val="5B9BD5">
                    <a:lumMod val="50000"/>
                  </a:srgbClr>
                </a:solidFill>
                <a:latin typeface="Franklin Gothic Book" panose="020B0503020102020204" pitchFamily="34" charset="0"/>
              </a:rPr>
              <a:t>Elaborat nultog/zatečenog stanja svih pojedinačnih objekata </a:t>
            </a:r>
            <a:endParaRPr lang="bs-Latn-BA" sz="2000" dirty="0" smtClean="0">
              <a:solidFill>
                <a:srgbClr val="5B9BD5">
                  <a:lumMod val="50000"/>
                </a:srgbClr>
              </a:solidFill>
              <a:latin typeface="Franklin Gothic Book" panose="020B0503020102020204" pitchFamily="34" charset="0"/>
            </a:endParaRPr>
          </a:p>
          <a:p>
            <a:pPr marL="342900" indent="-342900">
              <a:buFont typeface="Arial" panose="020B0604020202020204" pitchFamily="34" charset="0"/>
              <a:buChar char="•"/>
            </a:pPr>
            <a:r>
              <a:rPr lang="bs-Latn-BA" sz="2000" dirty="0" smtClean="0">
                <a:solidFill>
                  <a:srgbClr val="5B9BD5">
                    <a:lumMod val="50000"/>
                  </a:srgbClr>
                </a:solidFill>
                <a:latin typeface="Franklin Gothic Book" panose="020B0503020102020204" pitchFamily="34" charset="0"/>
              </a:rPr>
              <a:t>Projekat </a:t>
            </a:r>
            <a:r>
              <a:rPr lang="bs-Latn-BA" sz="2000" dirty="0">
                <a:solidFill>
                  <a:srgbClr val="5B9BD5">
                    <a:lumMod val="50000"/>
                  </a:srgbClr>
                </a:solidFill>
                <a:latin typeface="Franklin Gothic Book" panose="020B0503020102020204" pitchFamily="34" charset="0"/>
              </a:rPr>
              <a:t>pejsažnog uređenja </a:t>
            </a:r>
            <a:r>
              <a:rPr lang="bs-Latn-BA" sz="2000" dirty="0" smtClean="0">
                <a:solidFill>
                  <a:srgbClr val="5B9BD5">
                    <a:lumMod val="50000"/>
                  </a:srgbClr>
                </a:solidFill>
                <a:latin typeface="Franklin Gothic Book" panose="020B0503020102020204" pitchFamily="34" charset="0"/>
              </a:rPr>
              <a:t>prostora</a:t>
            </a:r>
          </a:p>
          <a:p>
            <a:endParaRPr lang="bs-Latn-BA" sz="2000" dirty="0">
              <a:solidFill>
                <a:srgbClr val="5B9BD5">
                  <a:lumMod val="50000"/>
                </a:srgbClr>
              </a:solidFill>
              <a:latin typeface="Franklin Gothic Book" panose="020B0503020102020204" pitchFamily="34" charset="0"/>
            </a:endParaRPr>
          </a:p>
          <a:p>
            <a:r>
              <a:rPr lang="bs-Latn-BA" sz="2000" dirty="0" smtClean="0">
                <a:solidFill>
                  <a:srgbClr val="5B9BD5">
                    <a:lumMod val="50000"/>
                  </a:srgbClr>
                </a:solidFill>
                <a:latin typeface="Franklin Gothic Book" panose="020B0503020102020204" pitchFamily="34" charset="0"/>
              </a:rPr>
              <a:t> </a:t>
            </a:r>
            <a:endParaRPr lang="bs-Latn-BA" sz="2000" dirty="0">
              <a:solidFill>
                <a:srgbClr val="5B9BD5">
                  <a:lumMod val="50000"/>
                </a:srgbClr>
              </a:solidFill>
              <a:latin typeface="Franklin Gothic Book" panose="020B05030201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23926" y="1482604"/>
            <a:ext cx="4324988" cy="4324988"/>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
        <p:nvSpPr>
          <p:cNvPr id="6" name="Rectangle 5"/>
          <p:cNvSpPr/>
          <p:nvPr/>
        </p:nvSpPr>
        <p:spPr>
          <a:xfrm>
            <a:off x="4572000" y="5514354"/>
            <a:ext cx="3027427" cy="1138773"/>
          </a:xfrm>
          <a:prstGeom prst="rect">
            <a:avLst/>
          </a:prstGeom>
        </p:spPr>
        <p:txBody>
          <a:bodyPr wrap="square">
            <a:spAutoFit/>
          </a:bodyPr>
          <a:lstStyle/>
          <a:p>
            <a:pPr algn="r"/>
            <a:endParaRPr lang="bs-Latn-BA" dirty="0" smtClean="0">
              <a:solidFill>
                <a:schemeClr val="accent1">
                  <a:lumMod val="50000"/>
                </a:schemeClr>
              </a:solidFill>
              <a:latin typeface="Franklin Gothic Book" panose="020B0503020102020204" pitchFamily="34" charset="0"/>
            </a:endParaRPr>
          </a:p>
          <a:p>
            <a:pPr algn="r"/>
            <a:endParaRPr lang="bs-Latn-BA" dirty="0">
              <a:solidFill>
                <a:schemeClr val="accent1">
                  <a:lumMod val="50000"/>
                </a:schemeClr>
              </a:solidFill>
              <a:latin typeface="Franklin Gothic Book" panose="020B0503020102020204" pitchFamily="34" charset="0"/>
            </a:endParaRPr>
          </a:p>
          <a:p>
            <a:pPr algn="r"/>
            <a:r>
              <a:rPr lang="de-DE" sz="1600" dirty="0">
                <a:solidFill>
                  <a:schemeClr val="accent1">
                    <a:lumMod val="50000"/>
                  </a:schemeClr>
                </a:solidFill>
                <a:latin typeface="Franklin Gothic Book" panose="020B0503020102020204" pitchFamily="34" charset="0"/>
              </a:rPr>
              <a:t>Die Festung Vranduk in </a:t>
            </a:r>
            <a:r>
              <a:rPr lang="de-DE" sz="1600" dirty="0" smtClean="0">
                <a:solidFill>
                  <a:schemeClr val="accent1">
                    <a:lumMod val="50000"/>
                  </a:schemeClr>
                </a:solidFill>
                <a:latin typeface="Franklin Gothic Book" panose="020B0503020102020204" pitchFamily="34" charset="0"/>
              </a:rPr>
              <a:t>Bosnien</a:t>
            </a:r>
            <a:endParaRPr lang="bs-Latn-BA" sz="1600" dirty="0" smtClean="0">
              <a:solidFill>
                <a:schemeClr val="accent1">
                  <a:lumMod val="50000"/>
                </a:schemeClr>
              </a:solidFill>
              <a:latin typeface="Franklin Gothic Book" panose="020B0503020102020204" pitchFamily="34" charset="0"/>
            </a:endParaRPr>
          </a:p>
          <a:p>
            <a:pPr algn="r"/>
            <a:r>
              <a:rPr lang="de-DE" sz="1600" dirty="0" smtClean="0">
                <a:solidFill>
                  <a:schemeClr val="accent1">
                    <a:lumMod val="50000"/>
                  </a:schemeClr>
                </a:solidFill>
                <a:latin typeface="Franklin Gothic Book" panose="020B0503020102020204" pitchFamily="34" charset="0"/>
              </a:rPr>
              <a:t>Carl </a:t>
            </a:r>
            <a:r>
              <a:rPr lang="de-DE" sz="1600" dirty="0">
                <a:solidFill>
                  <a:schemeClr val="accent1">
                    <a:lumMod val="50000"/>
                  </a:schemeClr>
                </a:solidFill>
                <a:latin typeface="Franklin Gothic Book" panose="020B0503020102020204" pitchFamily="34" charset="0"/>
              </a:rPr>
              <a:t>Ebert </a:t>
            </a:r>
            <a:r>
              <a:rPr lang="de-DE" sz="1600" dirty="0" smtClean="0">
                <a:solidFill>
                  <a:schemeClr val="accent1">
                    <a:lumMod val="50000"/>
                  </a:schemeClr>
                </a:solidFill>
                <a:latin typeface="Franklin Gothic Book" panose="020B0503020102020204" pitchFamily="34" charset="0"/>
              </a:rPr>
              <a:t>1821</a:t>
            </a:r>
            <a:r>
              <a:rPr lang="bs-Latn-BA" sz="1600" dirty="0" smtClean="0">
                <a:solidFill>
                  <a:schemeClr val="accent1">
                    <a:lumMod val="50000"/>
                  </a:schemeClr>
                </a:solidFill>
                <a:latin typeface="Franklin Gothic Book" panose="020B0503020102020204" pitchFamily="34" charset="0"/>
              </a:rPr>
              <a:t>-</a:t>
            </a:r>
            <a:r>
              <a:rPr lang="de-DE" sz="1600" dirty="0" smtClean="0">
                <a:solidFill>
                  <a:schemeClr val="accent1">
                    <a:lumMod val="50000"/>
                  </a:schemeClr>
                </a:solidFill>
                <a:latin typeface="Franklin Gothic Book" panose="020B0503020102020204" pitchFamily="34" charset="0"/>
              </a:rPr>
              <a:t>1885</a:t>
            </a:r>
            <a:endParaRPr lang="bs-Latn-BA" sz="1600" dirty="0" smtClean="0">
              <a:solidFill>
                <a:schemeClr val="accent1">
                  <a:lumMod val="50000"/>
                </a:schemeClr>
              </a:solidFill>
              <a:latin typeface="Franklin Gothic Book" panose="020B0503020102020204" pitchFamily="34" charset="0"/>
            </a:endParaRPr>
          </a:p>
        </p:txBody>
      </p:sp>
      <p:sp>
        <p:nvSpPr>
          <p:cNvPr id="7" name="Rectangle 6"/>
          <p:cNvSpPr/>
          <p:nvPr/>
        </p:nvSpPr>
        <p:spPr>
          <a:xfrm>
            <a:off x="48686" y="4190915"/>
            <a:ext cx="4599798" cy="1631216"/>
          </a:xfrm>
          <a:prstGeom prst="rect">
            <a:avLst/>
          </a:prstGeom>
        </p:spPr>
        <p:txBody>
          <a:bodyPr wrap="square">
            <a:spAutoFit/>
          </a:bodyPr>
          <a:lstStyle/>
          <a:p>
            <a:endParaRPr lang="bs-Latn-BA" sz="2000" dirty="0">
              <a:solidFill>
                <a:srgbClr val="5B9BD5">
                  <a:lumMod val="50000"/>
                </a:srgbClr>
              </a:solidFill>
              <a:latin typeface="Franklin Gothic Book" panose="020B0503020102020204" pitchFamily="34" charset="0"/>
            </a:endParaRPr>
          </a:p>
          <a:p>
            <a:r>
              <a:rPr lang="bs-Latn-BA" sz="2000" dirty="0" smtClean="0">
                <a:solidFill>
                  <a:srgbClr val="5B9BD5">
                    <a:lumMod val="50000"/>
                  </a:srgbClr>
                </a:solidFill>
                <a:latin typeface="Franklin Gothic Book" panose="020B0503020102020204" pitchFamily="34" charset="0"/>
              </a:rPr>
              <a:t>Dokumentacija </a:t>
            </a:r>
            <a:r>
              <a:rPr lang="bs-Latn-BA" sz="2000" dirty="0">
                <a:solidFill>
                  <a:srgbClr val="5B9BD5">
                    <a:lumMod val="50000"/>
                  </a:srgbClr>
                </a:solidFill>
                <a:latin typeface="Franklin Gothic Book" panose="020B0503020102020204" pitchFamily="34" charset="0"/>
              </a:rPr>
              <a:t>stavljena na raspolaganje lokalnoj </a:t>
            </a:r>
            <a:r>
              <a:rPr lang="bs-Latn-BA" sz="2000" dirty="0" smtClean="0">
                <a:solidFill>
                  <a:srgbClr val="5B9BD5">
                    <a:lumMod val="50000"/>
                  </a:srgbClr>
                </a:solidFill>
                <a:latin typeface="Franklin Gothic Book" panose="020B0503020102020204" pitchFamily="34" charset="0"/>
              </a:rPr>
              <a:t>upravi i </a:t>
            </a:r>
          </a:p>
          <a:p>
            <a:r>
              <a:rPr lang="bs-Latn-BA" sz="2000" smtClean="0">
                <a:solidFill>
                  <a:srgbClr val="5B9BD5">
                    <a:lumMod val="50000"/>
                  </a:srgbClr>
                </a:solidFill>
                <a:latin typeface="Franklin Gothic Book" panose="020B0503020102020204" pitchFamily="34" charset="0"/>
              </a:rPr>
              <a:t>drugim zainteresiranim </a:t>
            </a:r>
            <a:r>
              <a:rPr lang="bs-Latn-BA" sz="2000" dirty="0" smtClean="0">
                <a:solidFill>
                  <a:srgbClr val="5B9BD5">
                    <a:lumMod val="50000"/>
                  </a:srgbClr>
                </a:solidFill>
                <a:latin typeface="Franklin Gothic Book" panose="020B0503020102020204" pitchFamily="34" charset="0"/>
              </a:rPr>
              <a:t>subjektima</a:t>
            </a:r>
            <a:endParaRPr lang="bs-Latn-BA" sz="2000" dirty="0">
              <a:solidFill>
                <a:srgbClr val="5B9BD5">
                  <a:lumMod val="50000"/>
                </a:srgbClr>
              </a:solidFill>
              <a:latin typeface="Franklin Gothic Book" panose="020B0503020102020204" pitchFamily="34" charset="0"/>
            </a:endParaRPr>
          </a:p>
          <a:p>
            <a:r>
              <a:rPr lang="bs-Latn-BA" sz="2000" dirty="0" smtClean="0">
                <a:solidFill>
                  <a:srgbClr val="5B9BD5">
                    <a:lumMod val="50000"/>
                  </a:srgbClr>
                </a:solidFill>
                <a:latin typeface="Franklin Gothic Book" panose="020B0503020102020204" pitchFamily="34" charset="0"/>
              </a:rPr>
              <a:t> </a:t>
            </a:r>
            <a:endParaRPr lang="bs-Latn-BA" sz="2000" dirty="0">
              <a:solidFill>
                <a:srgbClr val="5B9BD5">
                  <a:lumMod val="50000"/>
                </a:srgbClr>
              </a:solidFill>
              <a:latin typeface="Franklin Gothic Book" panose="020B0503020102020204" pitchFamily="34" charset="0"/>
            </a:endParaRPr>
          </a:p>
        </p:txBody>
      </p:sp>
    </p:spTree>
    <p:extLst>
      <p:ext uri="{BB962C8B-B14F-4D97-AF65-F5344CB8AC3E}">
        <p14:creationId xmlns:p14="http://schemas.microsoft.com/office/powerpoint/2010/main" xmlns="" val="462339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l="6615" t="19027" r="12038" b="45204"/>
          <a:stretch/>
        </p:blipFill>
        <p:spPr>
          <a:xfrm>
            <a:off x="133718" y="1108921"/>
            <a:ext cx="8786919" cy="3091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stretch>
            <a:fillRect/>
          </a:stretch>
        </p:blipFill>
        <p:spPr>
          <a:xfrm>
            <a:off x="8236259" y="6017396"/>
            <a:ext cx="908383" cy="774259"/>
          </a:xfrm>
          <a:prstGeom prst="rect">
            <a:avLst/>
          </a:prstGeom>
        </p:spPr>
      </p:pic>
      <p:sp>
        <p:nvSpPr>
          <p:cNvPr id="2" name="Title 1"/>
          <p:cNvSpPr>
            <a:spLocks noGrp="1"/>
          </p:cNvSpPr>
          <p:nvPr>
            <p:ph type="title"/>
          </p:nvPr>
        </p:nvSpPr>
        <p:spPr>
          <a:xfrm>
            <a:off x="583826" y="2"/>
            <a:ext cx="7886700" cy="1325563"/>
          </a:xfrm>
        </p:spPr>
        <p:txBody>
          <a:bodyPr>
            <a:normAutofit/>
          </a:bodyPr>
          <a:lstStyle/>
          <a:p>
            <a:pPr algn="ctr" defTabSz="457189" fontAlgn="base">
              <a:spcAft>
                <a:spcPct val="0"/>
              </a:spcAft>
            </a:pPr>
            <a:r>
              <a:rPr lang="bs-Latn-BA" sz="2500" b="1" dirty="0" smtClean="0">
                <a:solidFill>
                  <a:schemeClr val="accent1">
                    <a:lumMod val="50000"/>
                  </a:schemeClr>
                </a:solidFill>
                <a:latin typeface="Franklin Gothic Heavy" panose="020B0903020102020204" pitchFamily="34" charset="0"/>
              </a:rPr>
              <a:t>Plan upravljanja</a:t>
            </a:r>
            <a:endParaRPr lang="bs-Latn-BA" sz="2500" b="1" dirty="0">
              <a:solidFill>
                <a:schemeClr val="accent1">
                  <a:lumMod val="50000"/>
                </a:schemeClr>
              </a:solidFill>
              <a:latin typeface="Franklin Gothic Heavy" panose="020B0903020102020204" pitchFamily="34" charset="0"/>
            </a:endParaRPr>
          </a:p>
        </p:txBody>
      </p:sp>
      <p:sp>
        <p:nvSpPr>
          <p:cNvPr id="6" name="Rectangle 5"/>
          <p:cNvSpPr/>
          <p:nvPr/>
        </p:nvSpPr>
        <p:spPr>
          <a:xfrm>
            <a:off x="133718" y="5000338"/>
            <a:ext cx="8786919" cy="1179810"/>
          </a:xfrm>
          <a:prstGeom prst="rect">
            <a:avLst/>
          </a:prstGeom>
        </p:spPr>
        <p:txBody>
          <a:bodyPr wrap="square">
            <a:spAutoFit/>
          </a:bodyPr>
          <a:lstStyle/>
          <a:p>
            <a:pPr marL="228594" indent="-228594">
              <a:lnSpc>
                <a:spcPct val="90000"/>
              </a:lnSpc>
              <a:spcBef>
                <a:spcPts val="1000"/>
              </a:spcBef>
              <a:buFont typeface="Arial" panose="020B0604020202020204" pitchFamily="34" charset="0"/>
              <a:buChar char="•"/>
              <a:defRPr/>
            </a:pPr>
            <a:r>
              <a:rPr lang="bs-Latn-BA" sz="2000" dirty="0">
                <a:solidFill>
                  <a:srgbClr val="5B9BD5">
                    <a:lumMod val="50000"/>
                  </a:srgbClr>
                </a:solidFill>
                <a:latin typeface="Franklin Gothic Book" panose="020B0503020102020204" pitchFamily="34" charset="0"/>
              </a:rPr>
              <a:t>I</a:t>
            </a:r>
            <a:r>
              <a:rPr lang="bs-Latn-BA" sz="2000" dirty="0" smtClean="0">
                <a:solidFill>
                  <a:srgbClr val="5B9BD5">
                    <a:lumMod val="50000"/>
                  </a:srgbClr>
                </a:solidFill>
                <a:latin typeface="Franklin Gothic Book" panose="020B0503020102020204" pitchFamily="34" charset="0"/>
              </a:rPr>
              <a:t>nterdisciplinarna </a:t>
            </a:r>
            <a:r>
              <a:rPr lang="bs-Latn-BA" sz="2000" dirty="0">
                <a:solidFill>
                  <a:srgbClr val="5B9BD5">
                    <a:lumMod val="50000"/>
                  </a:srgbClr>
                </a:solidFill>
                <a:latin typeface="Franklin Gothic Book" panose="020B0503020102020204" pitchFamily="34" charset="0"/>
              </a:rPr>
              <a:t>analiza </a:t>
            </a:r>
            <a:r>
              <a:rPr lang="bs-Latn-BA" sz="2000" dirty="0" smtClean="0">
                <a:solidFill>
                  <a:srgbClr val="5B9BD5">
                    <a:lumMod val="50000"/>
                  </a:srgbClr>
                </a:solidFill>
                <a:latin typeface="Franklin Gothic Book" panose="020B0503020102020204" pitchFamily="34" charset="0"/>
              </a:rPr>
              <a:t>stanja</a:t>
            </a:r>
          </a:p>
          <a:p>
            <a:pPr marL="228594" indent="-228594">
              <a:lnSpc>
                <a:spcPct val="90000"/>
              </a:lnSpc>
              <a:spcBef>
                <a:spcPts val="1000"/>
              </a:spcBef>
              <a:buFont typeface="Arial" panose="020B0604020202020204" pitchFamily="34" charset="0"/>
              <a:buChar char="•"/>
              <a:defRPr/>
            </a:pPr>
            <a:r>
              <a:rPr lang="bs-Latn-BA" sz="2000" dirty="0">
                <a:solidFill>
                  <a:srgbClr val="5B9BD5">
                    <a:lumMod val="50000"/>
                  </a:srgbClr>
                </a:solidFill>
                <a:latin typeface="Franklin Gothic Book" panose="020B0503020102020204" pitchFamily="34" charset="0"/>
              </a:rPr>
              <a:t>M</a:t>
            </a:r>
            <a:r>
              <a:rPr lang="bs-Latn-BA" sz="2000" dirty="0" smtClean="0">
                <a:solidFill>
                  <a:srgbClr val="5B9BD5">
                    <a:lumMod val="50000"/>
                  </a:srgbClr>
                </a:solidFill>
                <a:latin typeface="Franklin Gothic Book" panose="020B0503020102020204" pitchFamily="34" charset="0"/>
              </a:rPr>
              <a:t>jere zaštite </a:t>
            </a:r>
            <a:endParaRPr lang="bs-Latn-BA" sz="2000" dirty="0">
              <a:solidFill>
                <a:srgbClr val="5B9BD5">
                  <a:lumMod val="50000"/>
                </a:srgbClr>
              </a:solidFill>
              <a:latin typeface="Franklin Gothic Book" panose="020B0503020102020204" pitchFamily="34" charset="0"/>
            </a:endParaRPr>
          </a:p>
          <a:p>
            <a:pPr marL="228594" indent="-228594">
              <a:lnSpc>
                <a:spcPct val="90000"/>
              </a:lnSpc>
              <a:spcBef>
                <a:spcPts val="1000"/>
              </a:spcBef>
              <a:buFont typeface="Arial" panose="020B0604020202020204" pitchFamily="34" charset="0"/>
              <a:buChar char="•"/>
              <a:defRPr/>
            </a:pPr>
            <a:r>
              <a:rPr lang="bs-Latn-BA" sz="2000" dirty="0">
                <a:solidFill>
                  <a:srgbClr val="5B9BD5">
                    <a:lumMod val="50000"/>
                  </a:srgbClr>
                </a:solidFill>
                <a:latin typeface="Franklin Gothic Book" panose="020B0503020102020204" pitchFamily="34" charset="0"/>
              </a:rPr>
              <a:t>L</a:t>
            </a:r>
            <a:r>
              <a:rPr lang="bs-Latn-BA" sz="2000" dirty="0" smtClean="0">
                <a:solidFill>
                  <a:srgbClr val="5B9BD5">
                    <a:lumMod val="50000"/>
                  </a:srgbClr>
                </a:solidFill>
                <a:latin typeface="Franklin Gothic Book" panose="020B0503020102020204" pitchFamily="34" charset="0"/>
              </a:rPr>
              <a:t>ista </a:t>
            </a:r>
            <a:r>
              <a:rPr lang="bs-Latn-BA" sz="2000" dirty="0">
                <a:solidFill>
                  <a:srgbClr val="5B9BD5">
                    <a:lumMod val="50000"/>
                  </a:srgbClr>
                </a:solidFill>
                <a:latin typeface="Franklin Gothic Book" panose="020B0503020102020204" pitchFamily="34" charset="0"/>
              </a:rPr>
              <a:t>prioritetnih akcija</a:t>
            </a:r>
          </a:p>
        </p:txBody>
      </p:sp>
    </p:spTree>
    <p:extLst>
      <p:ext uri="{BB962C8B-B14F-4D97-AF65-F5344CB8AC3E}">
        <p14:creationId xmlns:p14="http://schemas.microsoft.com/office/powerpoint/2010/main" xmlns="" val="1687070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53965" y="763960"/>
            <a:ext cx="4374776" cy="3281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09601" y="3"/>
            <a:ext cx="7886700" cy="1090575"/>
          </a:xfrm>
        </p:spPr>
        <p:txBody>
          <a:bodyPr>
            <a:normAutofit/>
          </a:bodyPr>
          <a:lstStyle/>
          <a:p>
            <a:pPr algn="ctr" defTabSz="457189" fontAlgn="base">
              <a:spcAft>
                <a:spcPct val="0"/>
              </a:spcAft>
            </a:pPr>
            <a:r>
              <a:rPr lang="bs-Latn-BA" sz="2500" b="1" dirty="0" smtClean="0">
                <a:solidFill>
                  <a:schemeClr val="accent1">
                    <a:lumMod val="50000"/>
                  </a:schemeClr>
                </a:solidFill>
                <a:latin typeface="Franklin Gothic Heavy" panose="020B0903020102020204" pitchFamily="34" charset="0"/>
              </a:rPr>
              <a:t>Elaborat nultog/zatečenog stanja objekata</a:t>
            </a:r>
            <a:endParaRPr lang="bs-Latn-BA" sz="2500" b="1" dirty="0">
              <a:solidFill>
                <a:schemeClr val="accent1">
                  <a:lumMod val="50000"/>
                </a:schemeClr>
              </a:solidFill>
              <a:latin typeface="Franklin Gothic Heavy" panose="020B0903020102020204" pitchFamily="34" charset="0"/>
            </a:endParaRPr>
          </a:p>
        </p:txBody>
      </p:sp>
      <p:pic>
        <p:nvPicPr>
          <p:cNvPr id="8" name="Picture 7"/>
          <p:cNvPicPr>
            <a:picLocks noChangeAspect="1"/>
          </p:cNvPicPr>
          <p:nvPr/>
        </p:nvPicPr>
        <p:blipFill>
          <a:blip r:embed="rId4" cstate="print"/>
          <a:stretch>
            <a:fillRect/>
          </a:stretch>
        </p:blipFill>
        <p:spPr>
          <a:xfrm>
            <a:off x="8235620" y="6030476"/>
            <a:ext cx="908383" cy="774259"/>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xmlns="" val="0"/>
              </a:ext>
            </a:extLst>
          </a:blip>
          <a:srcRect l="21722" t="10902" b="12715"/>
          <a:stretch/>
        </p:blipFill>
        <p:spPr bwMode="auto">
          <a:xfrm>
            <a:off x="178175" y="763963"/>
            <a:ext cx="4374776" cy="3275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xmlns=""/>
            </a:ext>
          </a:extLst>
        </p:spPr>
      </p:pic>
      <p:sp>
        <p:nvSpPr>
          <p:cNvPr id="7" name="Rectangle 6"/>
          <p:cNvSpPr/>
          <p:nvPr/>
        </p:nvSpPr>
        <p:spPr>
          <a:xfrm>
            <a:off x="507783" y="4462472"/>
            <a:ext cx="7399607" cy="1179810"/>
          </a:xfrm>
          <a:prstGeom prst="rect">
            <a:avLst/>
          </a:prstGeom>
        </p:spPr>
        <p:txBody>
          <a:bodyPr wrap="square">
            <a:spAutoFit/>
          </a:bodyPr>
          <a:lstStyle/>
          <a:p>
            <a:pPr marL="228594" indent="-228594">
              <a:lnSpc>
                <a:spcPct val="90000"/>
              </a:lnSpc>
              <a:spcBef>
                <a:spcPts val="1000"/>
              </a:spcBef>
              <a:buFont typeface="Arial" panose="020B0604020202020204" pitchFamily="34" charset="0"/>
              <a:buChar char="•"/>
              <a:defRPr/>
            </a:pPr>
            <a:r>
              <a:rPr lang="bs-Latn-BA" sz="2000" dirty="0" smtClean="0">
                <a:solidFill>
                  <a:srgbClr val="5B9BD5">
                    <a:lumMod val="50000"/>
                  </a:srgbClr>
                </a:solidFill>
                <a:latin typeface="Franklin Gothic Book" panose="020B0503020102020204" pitchFamily="34" charset="0"/>
              </a:rPr>
              <a:t>Pojedinačni objekti</a:t>
            </a:r>
            <a:endParaRPr lang="bs-Latn-BA" sz="2000" dirty="0">
              <a:solidFill>
                <a:srgbClr val="5B9BD5">
                  <a:lumMod val="50000"/>
                </a:srgbClr>
              </a:solidFill>
              <a:latin typeface="Franklin Gothic Book" panose="020B0503020102020204" pitchFamily="34" charset="0"/>
            </a:endParaRPr>
          </a:p>
          <a:p>
            <a:pPr marL="228594" indent="-228594">
              <a:lnSpc>
                <a:spcPct val="90000"/>
              </a:lnSpc>
              <a:spcBef>
                <a:spcPts val="1000"/>
              </a:spcBef>
              <a:buFont typeface="Arial" panose="020B0604020202020204" pitchFamily="34" charset="0"/>
              <a:buChar char="•"/>
              <a:defRPr/>
            </a:pPr>
            <a:r>
              <a:rPr lang="bs-Latn-BA" sz="2000" dirty="0" smtClean="0">
                <a:solidFill>
                  <a:srgbClr val="5B9BD5">
                    <a:lumMod val="50000"/>
                  </a:srgbClr>
                </a:solidFill>
                <a:latin typeface="Franklin Gothic Book" panose="020B0503020102020204" pitchFamily="34" charset="0"/>
              </a:rPr>
              <a:t>Javne površine</a:t>
            </a:r>
            <a:endParaRPr lang="bs-Latn-BA" sz="2000" dirty="0">
              <a:solidFill>
                <a:srgbClr val="5B9BD5">
                  <a:lumMod val="50000"/>
                </a:srgbClr>
              </a:solidFill>
              <a:latin typeface="Franklin Gothic Book" panose="020B0503020102020204" pitchFamily="34" charset="0"/>
            </a:endParaRPr>
          </a:p>
          <a:p>
            <a:pPr marL="228594" indent="-228594">
              <a:lnSpc>
                <a:spcPct val="90000"/>
              </a:lnSpc>
              <a:spcBef>
                <a:spcPts val="1000"/>
              </a:spcBef>
              <a:buFont typeface="Arial" panose="020B0604020202020204" pitchFamily="34" charset="0"/>
              <a:buChar char="•"/>
              <a:defRPr/>
            </a:pPr>
            <a:r>
              <a:rPr lang="bs-Latn-BA" sz="2000" dirty="0" smtClean="0">
                <a:solidFill>
                  <a:srgbClr val="5B9BD5">
                    <a:lumMod val="50000"/>
                  </a:srgbClr>
                </a:solidFill>
                <a:latin typeface="Franklin Gothic Book" panose="020B0503020102020204" pitchFamily="34" charset="0"/>
              </a:rPr>
              <a:t>Spomenička cjelina</a:t>
            </a:r>
            <a:endParaRPr lang="bs-Latn-BA" sz="2000" dirty="0">
              <a:solidFill>
                <a:srgbClr val="5B9BD5">
                  <a:lumMod val="50000"/>
                </a:srgbClr>
              </a:solidFill>
              <a:latin typeface="Franklin Gothic Book" panose="020B0503020102020204" pitchFamily="34" charset="0"/>
            </a:endParaRPr>
          </a:p>
        </p:txBody>
      </p:sp>
    </p:spTree>
    <p:extLst>
      <p:ext uri="{BB962C8B-B14F-4D97-AF65-F5344CB8AC3E}">
        <p14:creationId xmlns:p14="http://schemas.microsoft.com/office/powerpoint/2010/main" xmlns="" val="3506354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325563"/>
          </a:xfrm>
        </p:spPr>
        <p:txBody>
          <a:bodyPr>
            <a:normAutofit/>
          </a:bodyPr>
          <a:lstStyle/>
          <a:p>
            <a:pPr algn="ctr"/>
            <a:r>
              <a:rPr lang="bs-Latn-BA" sz="2500" b="1" dirty="0" smtClean="0">
                <a:solidFill>
                  <a:schemeClr val="accent1">
                    <a:lumMod val="50000"/>
                  </a:schemeClr>
                </a:solidFill>
                <a:latin typeface="Franklin Gothic Heavy" panose="020B0903020102020204" pitchFamily="34" charset="0"/>
              </a:rPr>
              <a:t>Projekat pejzažnog uređenja HE Vranduk</a:t>
            </a:r>
            <a:endParaRPr lang="bs-Latn-BA" sz="2500" b="1" dirty="0">
              <a:solidFill>
                <a:schemeClr val="accent1">
                  <a:lumMod val="50000"/>
                </a:schemeClr>
              </a:solidFill>
              <a:latin typeface="Franklin Gothic Heavy" panose="020B0903020102020204" pitchFamily="34" charset="0"/>
            </a:endParaRPr>
          </a:p>
        </p:txBody>
      </p:sp>
      <p:pic>
        <p:nvPicPr>
          <p:cNvPr id="8" name="Picture 7"/>
          <p:cNvPicPr>
            <a:picLocks noChangeAspect="1"/>
          </p:cNvPicPr>
          <p:nvPr/>
        </p:nvPicPr>
        <p:blipFill>
          <a:blip r:embed="rId3" cstate="print"/>
          <a:stretch>
            <a:fillRect/>
          </a:stretch>
        </p:blipFill>
        <p:spPr>
          <a:xfrm>
            <a:off x="8213412" y="6021598"/>
            <a:ext cx="908383" cy="774259"/>
          </a:xfrm>
          <a:prstGeom prst="rect">
            <a:avLst/>
          </a:prstGeom>
        </p:spPr>
      </p:pic>
      <p:sp>
        <p:nvSpPr>
          <p:cNvPr id="10" name="Rectangle 9"/>
          <p:cNvSpPr/>
          <p:nvPr/>
        </p:nvSpPr>
        <p:spPr>
          <a:xfrm>
            <a:off x="4987654" y="3144179"/>
            <a:ext cx="4023123" cy="2246769"/>
          </a:xfrm>
          <a:prstGeom prst="rect">
            <a:avLst/>
          </a:prstGeom>
        </p:spPr>
        <p:txBody>
          <a:bodyPr wrap="square">
            <a:spAutoFit/>
          </a:bodyPr>
          <a:lstStyle/>
          <a:p>
            <a:r>
              <a:rPr lang="bs-Latn-BA" sz="2000" dirty="0" smtClean="0">
                <a:solidFill>
                  <a:srgbClr val="5B9BD5">
                    <a:lumMod val="50000"/>
                  </a:srgbClr>
                </a:solidFill>
                <a:latin typeface="Franklin Gothic Book" panose="020B0503020102020204" pitchFamily="34" charset="0"/>
              </a:rPr>
              <a:t>Projekat </a:t>
            </a:r>
            <a:r>
              <a:rPr lang="bs-Latn-BA" sz="2000" dirty="0">
                <a:solidFill>
                  <a:srgbClr val="5B9BD5">
                    <a:lumMod val="50000"/>
                  </a:srgbClr>
                </a:solidFill>
                <a:latin typeface="Franklin Gothic Book" panose="020B0503020102020204" pitchFamily="34" charset="0"/>
              </a:rPr>
              <a:t>pejsažnog uređenja prostora </a:t>
            </a:r>
            <a:r>
              <a:rPr lang="bs-Latn-BA" sz="2000" dirty="0" smtClean="0">
                <a:solidFill>
                  <a:srgbClr val="5B9BD5">
                    <a:lumMod val="50000"/>
                  </a:srgbClr>
                </a:solidFill>
                <a:latin typeface="Franklin Gothic Book" panose="020B0503020102020204" pitchFamily="34" charset="0"/>
              </a:rPr>
              <a:t>u </a:t>
            </a:r>
            <a:r>
              <a:rPr lang="bs-Latn-BA" sz="2000" dirty="0">
                <a:solidFill>
                  <a:srgbClr val="5B9BD5">
                    <a:lumMod val="50000"/>
                  </a:srgbClr>
                </a:solidFill>
                <a:latin typeface="Franklin Gothic Book" panose="020B0503020102020204" pitchFamily="34" charset="0"/>
              </a:rPr>
              <a:t>sklopu izrade glavnog projekta HE </a:t>
            </a:r>
            <a:r>
              <a:rPr lang="bs-Latn-BA" sz="2000" dirty="0" smtClean="0">
                <a:solidFill>
                  <a:srgbClr val="5B9BD5">
                    <a:lumMod val="50000"/>
                  </a:srgbClr>
                </a:solidFill>
                <a:latin typeface="Franklin Gothic Book" panose="020B0503020102020204" pitchFamily="34" charset="0"/>
              </a:rPr>
              <a:t>Vranduk</a:t>
            </a:r>
          </a:p>
          <a:p>
            <a:endParaRPr lang="bs-Latn-BA" sz="2000" dirty="0">
              <a:solidFill>
                <a:srgbClr val="5B9BD5">
                  <a:lumMod val="50000"/>
                </a:srgbClr>
              </a:solidFill>
              <a:latin typeface="Franklin Gothic Book" panose="020B0503020102020204" pitchFamily="34" charset="0"/>
            </a:endParaRPr>
          </a:p>
          <a:p>
            <a:pPr marL="285744" indent="-285744">
              <a:buFont typeface="Arial" panose="020B0604020202020204" pitchFamily="34" charset="0"/>
              <a:buChar char="•"/>
            </a:pPr>
            <a:r>
              <a:rPr lang="bs-Latn-BA" sz="2000" dirty="0">
                <a:solidFill>
                  <a:srgbClr val="5B9BD5">
                    <a:lumMod val="50000"/>
                  </a:srgbClr>
                </a:solidFill>
                <a:latin typeface="Franklin Gothic Book" panose="020B0503020102020204" pitchFamily="34" charset="0"/>
              </a:rPr>
              <a:t>v</a:t>
            </a:r>
            <a:r>
              <a:rPr lang="bs-Latn-BA" sz="2000" dirty="0" smtClean="0">
                <a:solidFill>
                  <a:srgbClr val="5B9BD5">
                    <a:lumMod val="50000"/>
                  </a:srgbClr>
                </a:solidFill>
                <a:latin typeface="Franklin Gothic Book" panose="020B0503020102020204" pitchFamily="34" charset="0"/>
              </a:rPr>
              <a:t>idljivi beton na brani</a:t>
            </a:r>
            <a:endParaRPr lang="bs-Latn-BA" sz="2000" dirty="0">
              <a:solidFill>
                <a:srgbClr val="5B9BD5">
                  <a:lumMod val="50000"/>
                </a:srgbClr>
              </a:solidFill>
              <a:latin typeface="Franklin Gothic Book" panose="020B0503020102020204" pitchFamily="34" charset="0"/>
            </a:endParaRPr>
          </a:p>
          <a:p>
            <a:pPr marL="285744" indent="-285744">
              <a:buFont typeface="Arial" panose="020B0604020202020204" pitchFamily="34" charset="0"/>
              <a:buChar char="•"/>
            </a:pPr>
            <a:r>
              <a:rPr lang="bs-Latn-BA" sz="2000" dirty="0">
                <a:solidFill>
                  <a:srgbClr val="5B9BD5">
                    <a:lumMod val="50000"/>
                  </a:srgbClr>
                </a:solidFill>
                <a:latin typeface="Franklin Gothic Book" panose="020B0503020102020204" pitchFamily="34" charset="0"/>
              </a:rPr>
              <a:t>t</a:t>
            </a:r>
            <a:r>
              <a:rPr lang="bs-Latn-BA" sz="2000" dirty="0" smtClean="0">
                <a:solidFill>
                  <a:srgbClr val="5B9BD5">
                    <a:lumMod val="50000"/>
                  </a:srgbClr>
                </a:solidFill>
                <a:latin typeface="Franklin Gothic Book" panose="020B0503020102020204" pitchFamily="34" charset="0"/>
              </a:rPr>
              <a:t>ransparentne ograde</a:t>
            </a:r>
            <a:endParaRPr lang="bs-Latn-BA" sz="2000" dirty="0">
              <a:solidFill>
                <a:srgbClr val="5B9BD5">
                  <a:lumMod val="50000"/>
                </a:srgbClr>
              </a:solidFill>
              <a:latin typeface="Franklin Gothic Book" panose="020B0503020102020204" pitchFamily="34" charset="0"/>
            </a:endParaRPr>
          </a:p>
          <a:p>
            <a:endParaRPr lang="bs-Latn-BA" sz="2000" dirty="0">
              <a:solidFill>
                <a:srgbClr val="5B9BD5">
                  <a:lumMod val="50000"/>
                </a:srgbClr>
              </a:solidFill>
              <a:latin typeface="Franklin Gothic Book" panose="020B05030201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1041" y="996636"/>
            <a:ext cx="3851506" cy="5135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627001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8235620" y="6083744"/>
            <a:ext cx="908383" cy="774259"/>
          </a:xfrm>
          <a:prstGeom prst="rect">
            <a:avLst/>
          </a:prstGeom>
        </p:spPr>
      </p:pic>
      <p:sp>
        <p:nvSpPr>
          <p:cNvPr id="2" name="Title 1"/>
          <p:cNvSpPr>
            <a:spLocks noGrp="1"/>
          </p:cNvSpPr>
          <p:nvPr>
            <p:ph type="title"/>
          </p:nvPr>
        </p:nvSpPr>
        <p:spPr>
          <a:xfrm>
            <a:off x="0" y="2"/>
            <a:ext cx="9144000" cy="1325563"/>
          </a:xfrm>
        </p:spPr>
        <p:txBody>
          <a:bodyPr>
            <a:normAutofit/>
          </a:bodyPr>
          <a:lstStyle/>
          <a:p>
            <a:pPr lvl="0" algn="ctr"/>
            <a:r>
              <a:rPr lang="bs-Latn-BA" sz="2500" b="1" dirty="0">
                <a:solidFill>
                  <a:schemeClr val="accent1">
                    <a:lumMod val="50000"/>
                  </a:schemeClr>
                </a:solidFill>
                <a:latin typeface="Franklin Gothic Heavy" panose="020B0903020102020204" pitchFamily="34" charset="0"/>
              </a:rPr>
              <a:t>ZAKLJUČNA RAZMATRANJA</a:t>
            </a:r>
          </a:p>
        </p:txBody>
      </p:sp>
      <p:sp>
        <p:nvSpPr>
          <p:cNvPr id="3" name="Content Placeholder 2"/>
          <p:cNvSpPr>
            <a:spLocks noGrp="1"/>
          </p:cNvSpPr>
          <p:nvPr>
            <p:ph idx="1"/>
          </p:nvPr>
        </p:nvSpPr>
        <p:spPr>
          <a:xfrm>
            <a:off x="326573" y="975269"/>
            <a:ext cx="4141732" cy="5670628"/>
          </a:xfrm>
        </p:spPr>
        <p:txBody>
          <a:bodyPr>
            <a:normAutofit/>
          </a:bodyPr>
          <a:lstStyle/>
          <a:p>
            <a:pPr>
              <a:lnSpc>
                <a:spcPct val="100000"/>
              </a:lnSpc>
              <a:spcBef>
                <a:spcPts val="0"/>
              </a:spcBef>
            </a:pPr>
            <a:r>
              <a:rPr lang="bs-Latn-BA" sz="1800" dirty="0" smtClean="0">
                <a:solidFill>
                  <a:schemeClr val="accent1">
                    <a:lumMod val="50000"/>
                  </a:schemeClr>
                </a:solidFill>
                <a:latin typeface="Franklin Gothic Book" panose="020B0503020102020204" pitchFamily="34" charset="0"/>
              </a:rPr>
              <a:t>Za </a:t>
            </a:r>
            <a:r>
              <a:rPr lang="bs-Latn-BA" sz="1800" dirty="0">
                <a:solidFill>
                  <a:schemeClr val="accent1">
                    <a:lumMod val="50000"/>
                  </a:schemeClr>
                </a:solidFill>
                <a:latin typeface="Franklin Gothic Book" panose="020B0503020102020204" pitchFamily="34" charset="0"/>
              </a:rPr>
              <a:t>društvo koje se nalazi pred novim izazovima i kriterijima evropskog i svjetskog </a:t>
            </a:r>
            <a:r>
              <a:rPr lang="bs-Latn-BA" sz="1800" dirty="0" smtClean="0">
                <a:solidFill>
                  <a:schemeClr val="accent1">
                    <a:lumMod val="50000"/>
                  </a:schemeClr>
                </a:solidFill>
                <a:latin typeface="Franklin Gothic Book" panose="020B0503020102020204" pitchFamily="34" charset="0"/>
              </a:rPr>
              <a:t>tržišta vrlo </a:t>
            </a:r>
            <a:r>
              <a:rPr lang="bs-Latn-BA" sz="1800" dirty="0">
                <a:solidFill>
                  <a:schemeClr val="accent1">
                    <a:lumMod val="50000"/>
                  </a:schemeClr>
                </a:solidFill>
                <a:latin typeface="Franklin Gothic Book" panose="020B0503020102020204" pitchFamily="34" charset="0"/>
              </a:rPr>
              <a:t>je važna intenzivna investiciona aktivnost za unapređenje i poboljšanje uslova za proizvodnju i korištenje svih raspoloživih resursa.</a:t>
            </a:r>
          </a:p>
          <a:p>
            <a:pPr>
              <a:lnSpc>
                <a:spcPct val="100000"/>
              </a:lnSpc>
              <a:spcBef>
                <a:spcPts val="0"/>
              </a:spcBef>
            </a:pPr>
            <a:r>
              <a:rPr lang="bs-Latn-BA" sz="1800" dirty="0" smtClean="0">
                <a:solidFill>
                  <a:schemeClr val="accent1">
                    <a:lumMod val="50000"/>
                  </a:schemeClr>
                </a:solidFill>
                <a:latin typeface="Franklin Gothic Book" panose="020B0503020102020204" pitchFamily="34" charset="0"/>
              </a:rPr>
              <a:t>Projektovanju </a:t>
            </a:r>
            <a:r>
              <a:rPr lang="bs-Latn-BA" sz="1800" dirty="0">
                <a:solidFill>
                  <a:schemeClr val="accent1">
                    <a:lumMod val="50000"/>
                  </a:schemeClr>
                </a:solidFill>
                <a:latin typeface="Franklin Gothic Book" panose="020B0503020102020204" pitchFamily="34" charset="0"/>
              </a:rPr>
              <a:t>i pripremi izgradnje HE Vranduk se pristupilo posebno osjetljivo kako bi se realizacija na pozitivan način odrazila u okolišu i učinile ga atraktivnijim.</a:t>
            </a:r>
          </a:p>
          <a:p>
            <a:pPr>
              <a:lnSpc>
                <a:spcPct val="100000"/>
              </a:lnSpc>
              <a:spcBef>
                <a:spcPts val="0"/>
              </a:spcBef>
            </a:pPr>
            <a:r>
              <a:rPr lang="bs-Latn-BA" sz="1800" dirty="0" smtClean="0">
                <a:solidFill>
                  <a:schemeClr val="accent1">
                    <a:lumMod val="50000"/>
                  </a:schemeClr>
                </a:solidFill>
                <a:latin typeface="Franklin Gothic Book" panose="020B0503020102020204" pitchFamily="34" charset="0"/>
              </a:rPr>
              <a:t>Dosadašnje </a:t>
            </a:r>
            <a:r>
              <a:rPr lang="bs-Latn-BA" sz="1800" dirty="0">
                <a:solidFill>
                  <a:schemeClr val="accent1">
                    <a:lumMod val="50000"/>
                  </a:schemeClr>
                </a:solidFill>
                <a:latin typeface="Franklin Gothic Book" panose="020B0503020102020204" pitchFamily="34" charset="0"/>
              </a:rPr>
              <a:t>iskustvo na pripremi izgradnje HE Vranduk dokazuje česte nedoumice svih učesnika, subjektivna i različita tumačenja uz sveprisutno različite interese vezane za realizaciju projekta, što otežava njegovu realizaciju i poskupljuje investiciju.</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89145" y="1724235"/>
            <a:ext cx="4174089" cy="3130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566286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stretch>
            <a:fillRect/>
          </a:stretch>
        </p:blipFill>
        <p:spPr>
          <a:xfrm>
            <a:off x="8235619" y="6008585"/>
            <a:ext cx="908383" cy="774259"/>
          </a:xfrm>
          <a:prstGeom prst="rect">
            <a:avLst/>
          </a:prstGeom>
        </p:spPr>
      </p:pic>
      <p:sp>
        <p:nvSpPr>
          <p:cNvPr id="9" name="Title 1"/>
          <p:cNvSpPr txBox="1">
            <a:spLocks/>
          </p:cNvSpPr>
          <p:nvPr/>
        </p:nvSpPr>
        <p:spPr>
          <a:xfrm>
            <a:off x="-150745" y="3010608"/>
            <a:ext cx="326443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s-Latn-BA" sz="2500" b="1" dirty="0">
                <a:solidFill>
                  <a:srgbClr val="5B9BD5">
                    <a:lumMod val="50000"/>
                  </a:srgbClr>
                </a:solidFill>
                <a:latin typeface="Franklin Gothic Heavy" panose="020B0903020102020204" pitchFamily="34" charset="0"/>
              </a:rPr>
              <a:t>HVALA</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406696" y="1624317"/>
            <a:ext cx="6548771" cy="432218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8319" y="230957"/>
            <a:ext cx="1338606" cy="100395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032966" y="230957"/>
            <a:ext cx="1338607" cy="1003955"/>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30956" y="4396898"/>
            <a:ext cx="1616959" cy="2425439"/>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727614" y="254247"/>
            <a:ext cx="1307552" cy="980664"/>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391207" y="254247"/>
            <a:ext cx="1307553" cy="980665"/>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054801" y="224838"/>
            <a:ext cx="1010074" cy="1010074"/>
          </a:xfrm>
          <a:prstGeom prst="rect">
            <a:avLst/>
          </a:prstGeom>
        </p:spPr>
      </p:pic>
    </p:spTree>
    <p:extLst>
      <p:ext uri="{BB962C8B-B14F-4D97-AF65-F5344CB8AC3E}">
        <p14:creationId xmlns:p14="http://schemas.microsoft.com/office/powerpoint/2010/main" xmlns="" val="73597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4000" cy="1325563"/>
          </a:xfrm>
        </p:spPr>
        <p:txBody>
          <a:bodyPr>
            <a:normAutofit/>
          </a:bodyPr>
          <a:lstStyle/>
          <a:p>
            <a:pPr lvl="0" algn="ctr"/>
            <a:r>
              <a:rPr lang="bs-Latn-BA" sz="2500" b="1" dirty="0" smtClean="0">
                <a:solidFill>
                  <a:schemeClr val="accent1">
                    <a:lumMod val="50000"/>
                  </a:schemeClr>
                </a:solidFill>
                <a:latin typeface="Franklin Gothic Heavy" panose="020B0903020102020204" pitchFamily="34" charset="0"/>
              </a:rPr>
              <a:t>PITANJA ZA DISKUSIJU</a:t>
            </a:r>
            <a:endParaRPr lang="bs-Latn-BA" sz="2500" b="1" dirty="0">
              <a:solidFill>
                <a:schemeClr val="accent1">
                  <a:lumMod val="50000"/>
                </a:schemeClr>
              </a:solidFill>
              <a:latin typeface="Franklin Gothic Heavy" panose="020B0903020102020204" pitchFamily="34" charset="0"/>
            </a:endParaRPr>
          </a:p>
        </p:txBody>
      </p:sp>
      <p:sp>
        <p:nvSpPr>
          <p:cNvPr id="3" name="Content Placeholder 2"/>
          <p:cNvSpPr>
            <a:spLocks noGrp="1"/>
          </p:cNvSpPr>
          <p:nvPr>
            <p:ph idx="1"/>
          </p:nvPr>
        </p:nvSpPr>
        <p:spPr>
          <a:xfrm>
            <a:off x="837127" y="1751527"/>
            <a:ext cx="7508383" cy="3747752"/>
          </a:xfrm>
        </p:spPr>
        <p:txBody>
          <a:bodyPr>
            <a:normAutofit/>
          </a:bodyPr>
          <a:lstStyle/>
          <a:p>
            <a:pPr>
              <a:lnSpc>
                <a:spcPct val="100000"/>
              </a:lnSpc>
              <a:spcBef>
                <a:spcPts val="0"/>
              </a:spcBef>
            </a:pPr>
            <a:r>
              <a:rPr lang="bs-Latn-BA" sz="2400" dirty="0" smtClean="0">
                <a:solidFill>
                  <a:schemeClr val="accent1">
                    <a:lumMod val="50000"/>
                  </a:schemeClr>
                </a:solidFill>
                <a:latin typeface="Franklin Gothic Book" panose="020B0503020102020204" pitchFamily="34" charset="0"/>
              </a:rPr>
              <a:t>Koji su otežavajući uslovi bili sa aspekta održivog razvoja i zaštite životne sredine kod donošenja odluke o pripremi izgradnje HE Vranduk i kakva je uloga bila lokalne uprave i zaineresovanih strana?</a:t>
            </a:r>
          </a:p>
          <a:p>
            <a:pPr>
              <a:lnSpc>
                <a:spcPct val="100000"/>
              </a:lnSpc>
              <a:spcBef>
                <a:spcPts val="0"/>
              </a:spcBef>
            </a:pPr>
            <a:endParaRPr lang="bs-Latn-BA" sz="2400" dirty="0" smtClean="0">
              <a:solidFill>
                <a:schemeClr val="accent1">
                  <a:lumMod val="50000"/>
                </a:schemeClr>
              </a:solidFill>
              <a:latin typeface="Franklin Gothic Book" panose="020B0503020102020204" pitchFamily="34" charset="0"/>
            </a:endParaRPr>
          </a:p>
          <a:p>
            <a:pPr>
              <a:lnSpc>
                <a:spcPct val="100000"/>
              </a:lnSpc>
              <a:spcBef>
                <a:spcPts val="0"/>
              </a:spcBef>
            </a:pPr>
            <a:endParaRPr lang="bs-Latn-BA" sz="2400" dirty="0" smtClean="0">
              <a:solidFill>
                <a:schemeClr val="accent1">
                  <a:lumMod val="50000"/>
                </a:schemeClr>
              </a:solidFill>
              <a:latin typeface="Franklin Gothic Book" panose="020B0503020102020204" pitchFamily="34" charset="0"/>
            </a:endParaRPr>
          </a:p>
          <a:p>
            <a:pPr>
              <a:lnSpc>
                <a:spcPct val="100000"/>
              </a:lnSpc>
              <a:spcBef>
                <a:spcPts val="0"/>
              </a:spcBef>
            </a:pPr>
            <a:r>
              <a:rPr lang="bs-Latn-BA" sz="2400" dirty="0" smtClean="0">
                <a:solidFill>
                  <a:schemeClr val="accent1">
                    <a:lumMod val="50000"/>
                  </a:schemeClr>
                </a:solidFill>
                <a:latin typeface="Franklin Gothic Book" panose="020B0503020102020204" pitchFamily="34" charset="0"/>
              </a:rPr>
              <a:t>Koji su limitirajući faktori bili u fazi izrade glavnog projekta i koji su prateći problemi i da li ih ima?</a:t>
            </a:r>
            <a:endParaRPr lang="bs-Latn-BA" sz="2400" dirty="0">
              <a:solidFill>
                <a:schemeClr val="accent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xmlns="" val="2566286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573"/>
            <a:ext cx="8680132" cy="1407852"/>
          </a:xfrm>
        </p:spPr>
        <p:txBody>
          <a:bodyPr>
            <a:normAutofit/>
          </a:bodyPr>
          <a:lstStyle/>
          <a:p>
            <a:pPr algn="ctr"/>
            <a:r>
              <a:rPr lang="bs-Latn-BA" sz="2500" b="1" dirty="0" smtClean="0">
                <a:solidFill>
                  <a:schemeClr val="accent1">
                    <a:lumMod val="50000"/>
                  </a:schemeClr>
                </a:solidFill>
                <a:latin typeface="Franklin Gothic Heavy" panose="020B0903020102020204" pitchFamily="34" charset="0"/>
              </a:rPr>
              <a:t>HE Vranduk</a:t>
            </a:r>
            <a:r>
              <a:rPr lang="bs-Latn-BA" sz="2500" b="1" dirty="0">
                <a:solidFill>
                  <a:schemeClr val="accent1">
                    <a:lumMod val="50000"/>
                  </a:schemeClr>
                </a:solidFill>
                <a:latin typeface="Franklin Gothic Heavy" panose="020B0903020102020204" pitchFamily="34" charset="0"/>
              </a:rPr>
              <a:t/>
            </a:r>
            <a:br>
              <a:rPr lang="bs-Latn-BA" sz="2500" b="1" dirty="0">
                <a:solidFill>
                  <a:schemeClr val="accent1">
                    <a:lumMod val="50000"/>
                  </a:schemeClr>
                </a:solidFill>
                <a:latin typeface="Franklin Gothic Heavy" panose="020B0903020102020204" pitchFamily="34" charset="0"/>
              </a:rPr>
            </a:br>
            <a:endParaRPr lang="bs-Latn-BA" sz="2000" dirty="0">
              <a:solidFill>
                <a:schemeClr val="accent1">
                  <a:lumMod val="50000"/>
                </a:schemeClr>
              </a:solidFill>
              <a:latin typeface="Franklin Gothic Heavy" panose="020B0903020102020204" pitchFamily="34" charset="0"/>
            </a:endParaRPr>
          </a:p>
        </p:txBody>
      </p:sp>
      <p:sp>
        <p:nvSpPr>
          <p:cNvPr id="3" name="Content Placeholder 2"/>
          <p:cNvSpPr>
            <a:spLocks noGrp="1"/>
          </p:cNvSpPr>
          <p:nvPr>
            <p:ph idx="1"/>
          </p:nvPr>
        </p:nvSpPr>
        <p:spPr>
          <a:xfrm>
            <a:off x="398177" y="1329278"/>
            <a:ext cx="8141918" cy="3057996"/>
          </a:xfrm>
        </p:spPr>
        <p:txBody>
          <a:bodyPr>
            <a:normAutofit/>
          </a:bodyPr>
          <a:lstStyle/>
          <a:p>
            <a:pPr lvl="0"/>
            <a:r>
              <a:rPr lang="hr-HR" sz="2000" dirty="0" smtClean="0">
                <a:solidFill>
                  <a:schemeClr val="accent1">
                    <a:lumMod val="50000"/>
                  </a:schemeClr>
                </a:solidFill>
                <a:latin typeface="Franklin Gothic Book" panose="020B0503020102020204" pitchFamily="34" charset="0"/>
              </a:rPr>
              <a:t>Javni interes Federacije BiH</a:t>
            </a:r>
          </a:p>
          <a:p>
            <a:pPr lvl="0"/>
            <a:r>
              <a:rPr lang="hr-HR" sz="2000" dirty="0" smtClean="0">
                <a:solidFill>
                  <a:schemeClr val="accent1">
                    <a:lumMod val="50000"/>
                  </a:schemeClr>
                </a:solidFill>
                <a:latin typeface="Franklin Gothic Book" panose="020B0503020102020204" pitchFamily="34" charset="0"/>
              </a:rPr>
              <a:t>Složena građevina </a:t>
            </a:r>
            <a:r>
              <a:rPr lang="hr-HR" sz="2000" dirty="0">
                <a:solidFill>
                  <a:schemeClr val="accent1">
                    <a:lumMod val="50000"/>
                  </a:schemeClr>
                </a:solidFill>
                <a:latin typeface="Franklin Gothic Book" panose="020B0503020102020204" pitchFamily="34" charset="0"/>
              </a:rPr>
              <a:t>za proizvodnju električne energije korištenjem hidropotencijala rijeke </a:t>
            </a:r>
            <a:r>
              <a:rPr lang="hr-HR" sz="2000" dirty="0" smtClean="0">
                <a:solidFill>
                  <a:schemeClr val="accent1">
                    <a:lumMod val="50000"/>
                  </a:schemeClr>
                </a:solidFill>
                <a:latin typeface="Franklin Gothic Book" panose="020B0503020102020204" pitchFamily="34" charset="0"/>
              </a:rPr>
              <a:t>Bosne </a:t>
            </a:r>
            <a:endParaRPr lang="hr-HR" sz="2000" dirty="0">
              <a:solidFill>
                <a:schemeClr val="accent1">
                  <a:lumMod val="50000"/>
                </a:schemeClr>
              </a:solidFill>
              <a:latin typeface="Franklin Gothic Book" panose="020B0503020102020204" pitchFamily="34" charset="0"/>
            </a:endParaRPr>
          </a:p>
          <a:p>
            <a:pPr lvl="0"/>
            <a:r>
              <a:rPr lang="hr-HR" sz="2000" dirty="0" smtClean="0">
                <a:solidFill>
                  <a:schemeClr val="accent1">
                    <a:lumMod val="50000"/>
                  </a:schemeClr>
                </a:solidFill>
                <a:latin typeface="Franklin Gothic Book" panose="020B0503020102020204" pitchFamily="34" charset="0"/>
              </a:rPr>
              <a:t>Lokalitet </a:t>
            </a:r>
            <a:r>
              <a:rPr lang="hr-HR" sz="2000" dirty="0">
                <a:solidFill>
                  <a:schemeClr val="accent1">
                    <a:lumMod val="50000"/>
                  </a:schemeClr>
                </a:solidFill>
                <a:latin typeface="Franklin Gothic Book" panose="020B0503020102020204" pitchFamily="34" charset="0"/>
              </a:rPr>
              <a:t>se odlikuje spomeničkim vrijednostima kulturno-historijskog </a:t>
            </a:r>
            <a:r>
              <a:rPr lang="hr-HR" sz="2000" dirty="0" smtClean="0">
                <a:solidFill>
                  <a:schemeClr val="accent1">
                    <a:lumMod val="50000"/>
                  </a:schemeClr>
                </a:solidFill>
                <a:latin typeface="Franklin Gothic Book" panose="020B0503020102020204" pitchFamily="34" charset="0"/>
              </a:rPr>
              <a:t>naslijeđa</a:t>
            </a:r>
            <a:endParaRPr lang="hr-HR" sz="2000" dirty="0">
              <a:solidFill>
                <a:schemeClr val="accent1">
                  <a:lumMod val="50000"/>
                </a:schemeClr>
              </a:solidFill>
              <a:latin typeface="Franklin Gothic Book" panose="020B0503020102020204" pitchFamily="34" charset="0"/>
            </a:endParaRPr>
          </a:p>
          <a:p>
            <a:pPr lvl="0"/>
            <a:r>
              <a:rPr lang="hr-HR" sz="2000" dirty="0" smtClean="0">
                <a:solidFill>
                  <a:schemeClr val="accent1">
                    <a:lumMod val="50000"/>
                  </a:schemeClr>
                </a:solidFill>
                <a:latin typeface="Franklin Gothic Book" panose="020B0503020102020204" pitchFamily="34" charset="0"/>
              </a:rPr>
              <a:t>Izmjene </a:t>
            </a:r>
            <a:r>
              <a:rPr lang="hr-HR" sz="2000" dirty="0">
                <a:solidFill>
                  <a:schemeClr val="accent1">
                    <a:lumMod val="50000"/>
                  </a:schemeClr>
                </a:solidFill>
                <a:latin typeface="Franklin Gothic Book" panose="020B0503020102020204" pitchFamily="34" charset="0"/>
              </a:rPr>
              <a:t>pravnog okvira </a:t>
            </a:r>
            <a:r>
              <a:rPr lang="hr-HR" sz="2000" dirty="0" smtClean="0">
                <a:solidFill>
                  <a:schemeClr val="accent1">
                    <a:lumMod val="50000"/>
                  </a:schemeClr>
                </a:solidFill>
                <a:latin typeface="Franklin Gothic Book" panose="020B0503020102020204" pitchFamily="34" charset="0"/>
              </a:rPr>
              <a:t>za </a:t>
            </a:r>
            <a:r>
              <a:rPr lang="hr-HR" sz="2000" dirty="0">
                <a:solidFill>
                  <a:schemeClr val="accent1">
                    <a:lumMod val="50000"/>
                  </a:schemeClr>
                </a:solidFill>
                <a:latin typeface="Franklin Gothic Book" panose="020B0503020102020204" pitchFamily="34" charset="0"/>
              </a:rPr>
              <a:t>uređenje prostora, pitanje koncesije, zaštitu okoliša, </a:t>
            </a:r>
            <a:r>
              <a:rPr lang="hr-HR" sz="2000" dirty="0" smtClean="0">
                <a:solidFill>
                  <a:schemeClr val="accent1">
                    <a:lumMod val="50000"/>
                  </a:schemeClr>
                </a:solidFill>
                <a:latin typeface="Franklin Gothic Book" panose="020B0503020102020204" pitchFamily="34" charset="0"/>
              </a:rPr>
              <a:t>zaštitu </a:t>
            </a:r>
            <a:r>
              <a:rPr lang="hr-HR" sz="2000" dirty="0">
                <a:solidFill>
                  <a:schemeClr val="accent1">
                    <a:lumMod val="50000"/>
                  </a:schemeClr>
                </a:solidFill>
                <a:latin typeface="Franklin Gothic Book" panose="020B0503020102020204" pitchFamily="34" charset="0"/>
              </a:rPr>
              <a:t>kulturnog naslijeđa, </a:t>
            </a:r>
            <a:r>
              <a:rPr lang="hr-HR" sz="2000" dirty="0" smtClean="0">
                <a:solidFill>
                  <a:schemeClr val="accent1">
                    <a:lumMod val="50000"/>
                  </a:schemeClr>
                </a:solidFill>
                <a:latin typeface="Franklin Gothic Book" panose="020B0503020102020204" pitchFamily="34" charset="0"/>
              </a:rPr>
              <a:t>odeđivanje </a:t>
            </a:r>
            <a:r>
              <a:rPr lang="hr-HR" sz="2000" dirty="0">
                <a:solidFill>
                  <a:schemeClr val="accent1">
                    <a:lumMod val="50000"/>
                  </a:schemeClr>
                </a:solidFill>
                <a:latin typeface="Franklin Gothic Book" panose="020B0503020102020204" pitchFamily="34" charset="0"/>
              </a:rPr>
              <a:t>ekološki prihvatljivog </a:t>
            </a:r>
            <a:r>
              <a:rPr lang="hr-HR" sz="2000" dirty="0" smtClean="0">
                <a:solidFill>
                  <a:schemeClr val="accent1">
                    <a:lumMod val="50000"/>
                  </a:schemeClr>
                </a:solidFill>
                <a:latin typeface="Franklin Gothic Book" panose="020B0503020102020204" pitchFamily="34" charset="0"/>
              </a:rPr>
              <a:t>protoka dodatno </a:t>
            </a:r>
            <a:r>
              <a:rPr lang="hr-HR" sz="2000" dirty="0">
                <a:solidFill>
                  <a:schemeClr val="accent1">
                    <a:lumMod val="50000"/>
                  </a:schemeClr>
                </a:solidFill>
                <a:latin typeface="Franklin Gothic Book" panose="020B0503020102020204" pitchFamily="34" charset="0"/>
              </a:rPr>
              <a:t>usložnile razvoj </a:t>
            </a:r>
            <a:r>
              <a:rPr lang="hr-HR" sz="2000" dirty="0" smtClean="0">
                <a:solidFill>
                  <a:schemeClr val="accent1">
                    <a:lumMod val="50000"/>
                  </a:schemeClr>
                </a:solidFill>
                <a:latin typeface="Franklin Gothic Book" panose="020B0503020102020204" pitchFamily="34" charset="0"/>
              </a:rPr>
              <a:t>projekta</a:t>
            </a:r>
            <a:endParaRPr lang="hr-HR" sz="2000" dirty="0">
              <a:solidFill>
                <a:schemeClr val="accent1">
                  <a:lumMod val="50000"/>
                </a:schemeClr>
              </a:solidFill>
              <a:latin typeface="Franklin Gothic Book" panose="020B05030201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13935" r="79011" b="24785"/>
          <a:stretch/>
        </p:blipFill>
        <p:spPr bwMode="auto">
          <a:xfrm>
            <a:off x="8226312" y="6021214"/>
            <a:ext cx="907643" cy="774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7"/>
          <p:cNvGrpSpPr/>
          <p:nvPr/>
        </p:nvGrpSpPr>
        <p:grpSpPr>
          <a:xfrm>
            <a:off x="1001596" y="4450379"/>
            <a:ext cx="6676942" cy="1494890"/>
            <a:chOff x="983219" y="5266121"/>
            <a:chExt cx="6676942" cy="1494890"/>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3219" y="5266121"/>
              <a:ext cx="1993186" cy="1494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75794" y="5266121"/>
              <a:ext cx="1984367" cy="14948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88410" y="4450379"/>
            <a:ext cx="2010306" cy="1507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855255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78545" y="181143"/>
            <a:ext cx="7531099" cy="477054"/>
          </a:xfrm>
          <a:prstGeom prst="rect">
            <a:avLst/>
          </a:prstGeom>
        </p:spPr>
        <p:txBody>
          <a:bodyPr wrap="square">
            <a:spAutoFit/>
          </a:bodyPr>
          <a:lstStyle/>
          <a:p>
            <a:pPr algn="ctr" defTabSz="457189" fontAlgn="base">
              <a:spcBef>
                <a:spcPct val="0"/>
              </a:spcBef>
              <a:spcAft>
                <a:spcPct val="0"/>
              </a:spcAft>
            </a:pPr>
            <a:r>
              <a:rPr lang="nn-NO" sz="2500" b="1" dirty="0">
                <a:solidFill>
                  <a:srgbClr val="5B9BD5">
                    <a:lumMod val="50000"/>
                  </a:srgbClr>
                </a:solidFill>
                <a:latin typeface="Franklin Gothic Heavy" panose="020B0903020102020204" pitchFamily="34" charset="0"/>
              </a:rPr>
              <a:t>JP Elektroprivreda d.d. BiH Sarajevo</a:t>
            </a:r>
            <a:endParaRPr lang="en-US" sz="2500" b="1" dirty="0">
              <a:solidFill>
                <a:srgbClr val="5B9BD5">
                  <a:lumMod val="50000"/>
                </a:srgbClr>
              </a:solidFill>
              <a:latin typeface="Franklin Gothic Heavy" panose="020B0903020102020204" pitchFamily="34" charset="0"/>
            </a:endParaRPr>
          </a:p>
        </p:txBody>
      </p:sp>
      <p:pic>
        <p:nvPicPr>
          <p:cNvPr id="4" name="Picture 3"/>
          <p:cNvPicPr>
            <a:picLocks noChangeAspect="1"/>
          </p:cNvPicPr>
          <p:nvPr/>
        </p:nvPicPr>
        <p:blipFill>
          <a:blip r:embed="rId3" cstate="print"/>
          <a:stretch>
            <a:fillRect/>
          </a:stretch>
        </p:blipFill>
        <p:spPr>
          <a:xfrm>
            <a:off x="8235620" y="6021597"/>
            <a:ext cx="908383" cy="774259"/>
          </a:xfrm>
          <a:prstGeom prst="rect">
            <a:avLst/>
          </a:prstGeom>
        </p:spPr>
      </p:pic>
      <p:sp>
        <p:nvSpPr>
          <p:cNvPr id="10" name="Subtitle 2"/>
          <p:cNvSpPr txBox="1">
            <a:spLocks/>
          </p:cNvSpPr>
          <p:nvPr/>
        </p:nvSpPr>
        <p:spPr>
          <a:xfrm>
            <a:off x="2818827" y="936077"/>
            <a:ext cx="6479286" cy="454987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defTabSz="359991">
              <a:lnSpc>
                <a:spcPct val="110000"/>
              </a:lnSpc>
              <a:spcBef>
                <a:spcPts val="0"/>
              </a:spcBef>
            </a:pPr>
            <a:r>
              <a:rPr lang="bs-Latn-BA" b="1" dirty="0">
                <a:solidFill>
                  <a:schemeClr val="accent1">
                    <a:lumMod val="50000"/>
                  </a:schemeClr>
                </a:solidFill>
                <a:latin typeface="Franklin Gothic Book" panose="020B0503020102020204" pitchFamily="34" charset="0"/>
              </a:rPr>
              <a:t>N</a:t>
            </a:r>
            <a:r>
              <a:rPr lang="bs-Latn-BA" b="1" dirty="0" smtClean="0">
                <a:solidFill>
                  <a:schemeClr val="accent1">
                    <a:lumMod val="50000"/>
                  </a:schemeClr>
                </a:solidFill>
                <a:latin typeface="Franklin Gothic Book" panose="020B0503020102020204" pitchFamily="34" charset="0"/>
              </a:rPr>
              <a:t>ajveća kompanija u BiH </a:t>
            </a:r>
            <a:r>
              <a:rPr lang="bs-Latn-BA" dirty="0" smtClean="0">
                <a:solidFill>
                  <a:schemeClr val="accent1">
                    <a:lumMod val="50000"/>
                  </a:schemeClr>
                </a:solidFill>
                <a:latin typeface="Franklin Gothic Book" panose="020B0503020102020204" pitchFamily="34" charset="0"/>
              </a:rPr>
              <a:t>- osnovana 1946. godine</a:t>
            </a:r>
          </a:p>
          <a:p>
            <a:pPr defTabSz="359991">
              <a:lnSpc>
                <a:spcPct val="110000"/>
              </a:lnSpc>
              <a:spcBef>
                <a:spcPts val="0"/>
              </a:spcBef>
            </a:pPr>
            <a:endParaRPr lang="bs-Latn-BA" dirty="0" smtClean="0">
              <a:solidFill>
                <a:schemeClr val="accent1">
                  <a:lumMod val="50000"/>
                </a:schemeClr>
              </a:solidFill>
              <a:latin typeface="Franklin Gothic Book" panose="020B0503020102020204" pitchFamily="34" charset="0"/>
            </a:endParaRPr>
          </a:p>
          <a:p>
            <a:pPr defTabSz="359991">
              <a:lnSpc>
                <a:spcPct val="110000"/>
              </a:lnSpc>
              <a:spcBef>
                <a:spcPts val="0"/>
              </a:spcBef>
            </a:pPr>
            <a:r>
              <a:rPr lang="bs-Latn-BA" b="1" dirty="0">
                <a:solidFill>
                  <a:schemeClr val="accent1">
                    <a:lumMod val="50000"/>
                  </a:schemeClr>
                </a:solidFill>
                <a:latin typeface="Franklin Gothic Book" panose="020B0503020102020204" pitchFamily="34" charset="0"/>
              </a:rPr>
              <a:t>D</a:t>
            </a:r>
            <a:r>
              <a:rPr lang="bs-Latn-BA" b="1" dirty="0" smtClean="0">
                <a:solidFill>
                  <a:schemeClr val="accent1">
                    <a:lumMod val="50000"/>
                  </a:schemeClr>
                </a:solidFill>
                <a:latin typeface="Franklin Gothic Book" panose="020B0503020102020204" pitchFamily="34" charset="0"/>
              </a:rPr>
              <a:t>ioničko društvo </a:t>
            </a:r>
            <a:r>
              <a:rPr lang="bs-Latn-BA" dirty="0" smtClean="0">
                <a:solidFill>
                  <a:schemeClr val="accent1">
                    <a:lumMod val="50000"/>
                  </a:schemeClr>
                </a:solidFill>
                <a:latin typeface="Franklin Gothic Book" panose="020B0503020102020204" pitchFamily="34" charset="0"/>
              </a:rPr>
              <a:t>	- 90% kapitala u vlasništvu F BiH</a:t>
            </a:r>
          </a:p>
          <a:p>
            <a:pPr marL="0" indent="0" defTabSz="359991">
              <a:lnSpc>
                <a:spcPct val="110000"/>
              </a:lnSpc>
              <a:spcBef>
                <a:spcPts val="0"/>
              </a:spcBef>
              <a:buNone/>
            </a:pPr>
            <a:r>
              <a:rPr lang="bs-Latn-BA" dirty="0" smtClean="0">
                <a:solidFill>
                  <a:schemeClr val="accent1">
                    <a:lumMod val="50000"/>
                  </a:schemeClr>
                </a:solidFill>
                <a:latin typeface="Franklin Gothic Book" panose="020B0503020102020204" pitchFamily="34" charset="0"/>
              </a:rPr>
              <a:t>	 					- 10% je u vlasništvu malih dioničara </a:t>
            </a:r>
          </a:p>
          <a:p>
            <a:pPr defTabSz="359991">
              <a:lnSpc>
                <a:spcPct val="110000"/>
              </a:lnSpc>
              <a:spcBef>
                <a:spcPts val="0"/>
              </a:spcBef>
            </a:pPr>
            <a:endParaRPr lang="bs-Latn-BA" dirty="0" smtClean="0">
              <a:solidFill>
                <a:schemeClr val="accent1">
                  <a:lumMod val="50000"/>
                </a:schemeClr>
              </a:solidFill>
              <a:latin typeface="Franklin Gothic Book" panose="020B0503020102020204" pitchFamily="34" charset="0"/>
            </a:endParaRPr>
          </a:p>
          <a:p>
            <a:pPr defTabSz="359991">
              <a:lnSpc>
                <a:spcPct val="110000"/>
              </a:lnSpc>
              <a:spcBef>
                <a:spcPts val="0"/>
              </a:spcBef>
            </a:pPr>
            <a:r>
              <a:rPr lang="bs-Latn-BA" b="1" dirty="0" smtClean="0">
                <a:solidFill>
                  <a:schemeClr val="accent1">
                    <a:lumMod val="50000"/>
                  </a:schemeClr>
                </a:solidFill>
                <a:latin typeface="Franklin Gothic Book" panose="020B0503020102020204" pitchFamily="34" charset="0"/>
              </a:rPr>
              <a:t>Djelatnos</a:t>
            </a:r>
            <a:r>
              <a:rPr lang="bs-Latn-BA" dirty="0" smtClean="0">
                <a:solidFill>
                  <a:schemeClr val="accent1">
                    <a:lumMod val="50000"/>
                  </a:schemeClr>
                </a:solidFill>
                <a:latin typeface="Franklin Gothic Book" panose="020B0503020102020204" pitchFamily="34" charset="0"/>
              </a:rPr>
              <a:t>t 	- proizvodnja i </a:t>
            </a:r>
          </a:p>
          <a:p>
            <a:pPr marL="0" indent="0" defTabSz="359991">
              <a:lnSpc>
                <a:spcPct val="110000"/>
              </a:lnSpc>
              <a:spcBef>
                <a:spcPts val="0"/>
              </a:spcBef>
              <a:buNone/>
            </a:pPr>
            <a:r>
              <a:rPr lang="bs-Latn-BA" dirty="0">
                <a:solidFill>
                  <a:schemeClr val="accent1">
                    <a:lumMod val="50000"/>
                  </a:schemeClr>
                </a:solidFill>
                <a:latin typeface="Franklin Gothic Book" panose="020B0503020102020204" pitchFamily="34" charset="0"/>
              </a:rPr>
              <a:t>	</a:t>
            </a:r>
            <a:r>
              <a:rPr lang="bs-Latn-BA" dirty="0" smtClean="0">
                <a:solidFill>
                  <a:schemeClr val="accent1">
                    <a:lumMod val="50000"/>
                  </a:schemeClr>
                </a:solidFill>
                <a:latin typeface="Franklin Gothic Book" panose="020B0503020102020204" pitchFamily="34" charset="0"/>
              </a:rPr>
              <a:t>			- snadbjevanje električnom energijom</a:t>
            </a:r>
          </a:p>
          <a:p>
            <a:pPr defTabSz="359991">
              <a:lnSpc>
                <a:spcPct val="110000"/>
              </a:lnSpc>
              <a:spcBef>
                <a:spcPts val="0"/>
              </a:spcBef>
            </a:pPr>
            <a:endParaRPr lang="bs-Latn-BA" dirty="0" smtClean="0">
              <a:solidFill>
                <a:schemeClr val="accent1">
                  <a:lumMod val="50000"/>
                </a:schemeClr>
              </a:solidFill>
              <a:latin typeface="Franklin Gothic Book" panose="020B0503020102020204" pitchFamily="34" charset="0"/>
            </a:endParaRPr>
          </a:p>
          <a:p>
            <a:pPr defTabSz="359991">
              <a:lnSpc>
                <a:spcPct val="110000"/>
              </a:lnSpc>
              <a:spcBef>
                <a:spcPts val="0"/>
              </a:spcBef>
            </a:pPr>
            <a:r>
              <a:rPr lang="bs-Latn-BA" b="1" dirty="0" smtClean="0">
                <a:solidFill>
                  <a:schemeClr val="accent1">
                    <a:lumMod val="50000"/>
                  </a:schemeClr>
                </a:solidFill>
                <a:latin typeface="Franklin Gothic Book" panose="020B0503020102020204" pitchFamily="34" charset="0"/>
              </a:rPr>
              <a:t>Kapaciteti</a:t>
            </a:r>
          </a:p>
          <a:p>
            <a:pPr marL="1257291" lvl="2" indent="-342891" defTabSz="359991">
              <a:lnSpc>
                <a:spcPct val="110000"/>
              </a:lnSpc>
              <a:spcBef>
                <a:spcPts val="0"/>
              </a:spcBef>
              <a:buFontTx/>
              <a:buChar char="-"/>
            </a:pPr>
            <a:r>
              <a:rPr lang="bs-Latn-BA" sz="3200" dirty="0" smtClean="0">
                <a:solidFill>
                  <a:schemeClr val="accent1">
                    <a:lumMod val="50000"/>
                  </a:schemeClr>
                </a:solidFill>
                <a:latin typeface="Franklin Gothic Book" panose="020B0503020102020204" pitchFamily="34" charset="0"/>
              </a:rPr>
              <a:t>dvije termoelektrane 70% električne energije </a:t>
            </a:r>
          </a:p>
          <a:p>
            <a:pPr marL="1257291" lvl="2" indent="-342891" defTabSz="359991">
              <a:lnSpc>
                <a:spcPct val="110000"/>
              </a:lnSpc>
              <a:spcBef>
                <a:spcPts val="0"/>
              </a:spcBef>
              <a:buFontTx/>
              <a:buChar char="-"/>
            </a:pPr>
            <a:r>
              <a:rPr lang="bs-Latn-BA" sz="3200" dirty="0" smtClean="0">
                <a:solidFill>
                  <a:schemeClr val="accent1">
                    <a:lumMod val="50000"/>
                  </a:schemeClr>
                </a:solidFill>
                <a:latin typeface="Franklin Gothic Book" panose="020B0503020102020204" pitchFamily="34" charset="0"/>
              </a:rPr>
              <a:t>tri hidroelektrane i </a:t>
            </a:r>
          </a:p>
          <a:p>
            <a:pPr marL="1257291" lvl="2" indent="-342891" defTabSz="359991">
              <a:lnSpc>
                <a:spcPct val="110000"/>
              </a:lnSpc>
              <a:spcBef>
                <a:spcPts val="0"/>
              </a:spcBef>
              <a:buFontTx/>
              <a:buChar char="-"/>
            </a:pPr>
            <a:r>
              <a:rPr lang="bs-Latn-BA" sz="3200" dirty="0" smtClean="0">
                <a:solidFill>
                  <a:schemeClr val="accent1">
                    <a:lumMod val="50000"/>
                  </a:schemeClr>
                </a:solidFill>
                <a:latin typeface="Franklin Gothic Book" panose="020B0503020102020204" pitchFamily="34" charset="0"/>
              </a:rPr>
              <a:t>osam malih hidroelektrana </a:t>
            </a:r>
          </a:p>
          <a:p>
            <a:pPr defTabSz="359991">
              <a:lnSpc>
                <a:spcPct val="110000"/>
              </a:lnSpc>
              <a:spcBef>
                <a:spcPts val="0"/>
              </a:spcBef>
            </a:pPr>
            <a:endParaRPr lang="bs-Latn-BA" dirty="0" smtClean="0">
              <a:solidFill>
                <a:schemeClr val="accent1">
                  <a:lumMod val="50000"/>
                </a:schemeClr>
              </a:solidFill>
              <a:latin typeface="Franklin Gothic Book" panose="020B0503020102020204" pitchFamily="34" charset="0"/>
            </a:endParaRPr>
          </a:p>
          <a:p>
            <a:pPr defTabSz="359991">
              <a:lnSpc>
                <a:spcPct val="110000"/>
              </a:lnSpc>
              <a:spcBef>
                <a:spcPts val="0"/>
              </a:spcBef>
            </a:pPr>
            <a:r>
              <a:rPr lang="bs-Latn-BA" b="1" dirty="0" smtClean="0">
                <a:solidFill>
                  <a:schemeClr val="accent1">
                    <a:lumMod val="50000"/>
                  </a:schemeClr>
                </a:solidFill>
                <a:latin typeface="Franklin Gothic Book" panose="020B0503020102020204" pitchFamily="34" charset="0"/>
              </a:rPr>
              <a:t>Ukupni 	instalisani kapacitet  1.682 MW</a:t>
            </a:r>
            <a:endParaRPr lang="bs-Latn-BA" b="1" dirty="0">
              <a:solidFill>
                <a:schemeClr val="accent1">
                  <a:lumMod val="50000"/>
                </a:schemeClr>
              </a:solidFill>
              <a:latin typeface="Franklin Gothic Book" panose="020B0503020102020204" pitchFamily="34" charset="0"/>
            </a:endParaRPr>
          </a:p>
          <a:p>
            <a:pPr defTabSz="359991">
              <a:lnSpc>
                <a:spcPct val="110000"/>
              </a:lnSpc>
              <a:spcBef>
                <a:spcPts val="0"/>
              </a:spcBef>
            </a:pPr>
            <a:r>
              <a:rPr lang="bs-Latn-BA" b="1" dirty="0">
                <a:solidFill>
                  <a:schemeClr val="accent1">
                    <a:lumMod val="50000"/>
                  </a:schemeClr>
                </a:solidFill>
                <a:latin typeface="Franklin Gothic Book" panose="020B0503020102020204" pitchFamily="34" charset="0"/>
              </a:rPr>
              <a:t>G</a:t>
            </a:r>
            <a:r>
              <a:rPr lang="bs-Latn-BA" b="1" dirty="0" smtClean="0">
                <a:solidFill>
                  <a:schemeClr val="accent1">
                    <a:lumMod val="50000"/>
                  </a:schemeClr>
                </a:solidFill>
                <a:latin typeface="Franklin Gothic Book" panose="020B0503020102020204" pitchFamily="34" charset="0"/>
              </a:rPr>
              <a:t>odišnja proizvodnja 7,4 TWh </a:t>
            </a:r>
          </a:p>
          <a:p>
            <a:pPr defTabSz="359991">
              <a:lnSpc>
                <a:spcPct val="110000"/>
              </a:lnSpc>
              <a:spcBef>
                <a:spcPts val="0"/>
              </a:spcBef>
            </a:pPr>
            <a:r>
              <a:rPr lang="bs-Latn-BA" b="1" dirty="0" smtClean="0">
                <a:solidFill>
                  <a:schemeClr val="accent1">
                    <a:lumMod val="50000"/>
                  </a:schemeClr>
                </a:solidFill>
                <a:latin typeface="Franklin Gothic Book" panose="020B0503020102020204" pitchFamily="34" charset="0"/>
              </a:rPr>
              <a:t>Prihod preko 0,5 milijardi Eura</a:t>
            </a:r>
          </a:p>
          <a:p>
            <a:endParaRPr lang="bs-Latn-BA" dirty="0">
              <a:solidFill>
                <a:schemeClr val="accent1">
                  <a:lumMod val="50000"/>
                </a:schemeClr>
              </a:solidFill>
              <a:latin typeface="Franklin Gothic Book" panose="020B0503020102020204" pitchFamily="34" charset="0"/>
            </a:endParaRPr>
          </a:p>
        </p:txBody>
      </p:sp>
      <p:sp>
        <p:nvSpPr>
          <p:cNvPr id="12" name="TextBox 11"/>
          <p:cNvSpPr txBox="1"/>
          <p:nvPr/>
        </p:nvSpPr>
        <p:spPr>
          <a:xfrm>
            <a:off x="156125" y="5905682"/>
            <a:ext cx="7736729" cy="707886"/>
          </a:xfrm>
          <a:prstGeom prst="rect">
            <a:avLst/>
          </a:prstGeom>
          <a:noFill/>
        </p:spPr>
        <p:txBody>
          <a:bodyPr wrap="square" rtlCol="0">
            <a:spAutoFit/>
          </a:bodyPr>
          <a:lstStyle/>
          <a:p>
            <a:r>
              <a:rPr lang="bs-Latn-BA" sz="2000" dirty="0">
                <a:solidFill>
                  <a:schemeClr val="accent1">
                    <a:lumMod val="50000"/>
                  </a:schemeClr>
                </a:solidFill>
                <a:latin typeface="Franklin Gothic Book" panose="020B0503020102020204" pitchFamily="34" charset="0"/>
              </a:rPr>
              <a:t>O</a:t>
            </a:r>
            <a:r>
              <a:rPr lang="bs-Latn-BA" sz="2000" dirty="0" smtClean="0">
                <a:solidFill>
                  <a:schemeClr val="accent1">
                    <a:lumMod val="50000"/>
                  </a:schemeClr>
                </a:solidFill>
                <a:latin typeface="Franklin Gothic Book" panose="020B0503020102020204" pitchFamily="34" charset="0"/>
              </a:rPr>
              <a:t>d </a:t>
            </a:r>
            <a:r>
              <a:rPr lang="bs-Latn-BA" sz="2000" dirty="0">
                <a:solidFill>
                  <a:schemeClr val="accent1">
                    <a:lumMod val="50000"/>
                  </a:schemeClr>
                </a:solidFill>
                <a:latin typeface="Franklin Gothic Book" panose="020B0503020102020204" pitchFamily="34" charset="0"/>
              </a:rPr>
              <a:t>strane Vlade </a:t>
            </a:r>
            <a:r>
              <a:rPr lang="bs-Latn-BA" sz="2000" dirty="0" smtClean="0">
                <a:solidFill>
                  <a:schemeClr val="accent1">
                    <a:lumMod val="50000"/>
                  </a:schemeClr>
                </a:solidFill>
                <a:latin typeface="Franklin Gothic Book" panose="020B0503020102020204" pitchFamily="34" charset="0"/>
              </a:rPr>
              <a:t>FBiH imenovani </a:t>
            </a:r>
            <a:r>
              <a:rPr lang="bs-Latn-BA" sz="2000" dirty="0">
                <a:solidFill>
                  <a:schemeClr val="accent1">
                    <a:lumMod val="50000"/>
                  </a:schemeClr>
                </a:solidFill>
                <a:latin typeface="Franklin Gothic Book" panose="020B0503020102020204" pitchFamily="34" charset="0"/>
              </a:rPr>
              <a:t>noslilac pripreme i izgradnje </a:t>
            </a:r>
            <a:r>
              <a:rPr lang="bs-Latn-BA" sz="2000" dirty="0" smtClean="0">
                <a:solidFill>
                  <a:schemeClr val="accent1">
                    <a:lumMod val="50000"/>
                  </a:schemeClr>
                </a:solidFill>
                <a:latin typeface="Franklin Gothic Book" panose="020B0503020102020204" pitchFamily="34" charset="0"/>
              </a:rPr>
              <a:t>više projekata elektroenergetskih </a:t>
            </a:r>
            <a:r>
              <a:rPr lang="bs-Latn-BA" sz="2000" dirty="0">
                <a:solidFill>
                  <a:schemeClr val="accent1">
                    <a:lumMod val="50000"/>
                  </a:schemeClr>
                </a:solidFill>
                <a:latin typeface="Franklin Gothic Book" panose="020B0503020102020204" pitchFamily="34" charset="0"/>
              </a:rPr>
              <a:t>objekata </a:t>
            </a:r>
            <a:r>
              <a:rPr lang="bs-Latn-BA" sz="2000" dirty="0" smtClean="0">
                <a:solidFill>
                  <a:schemeClr val="accent1">
                    <a:lumMod val="50000"/>
                  </a:schemeClr>
                </a:solidFill>
                <a:latin typeface="Franklin Gothic Book" panose="020B0503020102020204" pitchFamily="34" charset="0"/>
              </a:rPr>
              <a:t>među </a:t>
            </a:r>
            <a:r>
              <a:rPr lang="bs-Latn-BA" sz="2000" dirty="0">
                <a:solidFill>
                  <a:schemeClr val="accent1">
                    <a:lumMod val="50000"/>
                  </a:schemeClr>
                </a:solidFill>
                <a:latin typeface="Franklin Gothic Book" panose="020B0503020102020204" pitchFamily="34" charset="0"/>
              </a:rPr>
              <a:t>kojima je i HE </a:t>
            </a:r>
            <a:r>
              <a:rPr lang="bs-Latn-BA" sz="2000" dirty="0" smtClean="0">
                <a:solidFill>
                  <a:schemeClr val="accent1">
                    <a:lumMod val="50000"/>
                  </a:schemeClr>
                </a:solidFill>
                <a:latin typeface="Franklin Gothic Book" panose="020B0503020102020204" pitchFamily="34" charset="0"/>
              </a:rPr>
              <a:t>Vranduk</a:t>
            </a:r>
            <a:endParaRPr lang="bs-Latn-BA" sz="2000" dirty="0">
              <a:solidFill>
                <a:schemeClr val="accent1">
                  <a:lumMod val="50000"/>
                </a:schemeClr>
              </a:solidFill>
              <a:latin typeface="Franklin Gothic Book" panose="020B05030201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1852" y="3355400"/>
            <a:ext cx="2466975" cy="18502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457199" y="4656251"/>
            <a:ext cx="2133027" cy="892552"/>
          </a:xfrm>
          <a:prstGeom prst="rect">
            <a:avLst/>
          </a:prstGeom>
        </p:spPr>
        <p:txBody>
          <a:bodyPr wrap="square">
            <a:spAutoFit/>
          </a:bodyPr>
          <a:lstStyle/>
          <a:p>
            <a:pPr algn="r"/>
            <a:endParaRPr lang="bs-Latn-BA" dirty="0" smtClean="0">
              <a:solidFill>
                <a:schemeClr val="accent1">
                  <a:lumMod val="50000"/>
                </a:schemeClr>
              </a:solidFill>
              <a:latin typeface="Franklin Gothic Book" panose="020B0503020102020204" pitchFamily="34" charset="0"/>
            </a:endParaRPr>
          </a:p>
          <a:p>
            <a:pPr algn="r"/>
            <a:endParaRPr lang="bs-Latn-BA" dirty="0">
              <a:solidFill>
                <a:schemeClr val="accent1">
                  <a:lumMod val="50000"/>
                </a:schemeClr>
              </a:solidFill>
              <a:latin typeface="Franklin Gothic Book" panose="020B0503020102020204" pitchFamily="34" charset="0"/>
            </a:endParaRPr>
          </a:p>
          <a:p>
            <a:pPr algn="r"/>
            <a:r>
              <a:rPr lang="bs-Latn-BA" sz="1600" dirty="0" smtClean="0">
                <a:solidFill>
                  <a:schemeClr val="accent1">
                    <a:lumMod val="50000"/>
                  </a:schemeClr>
                </a:solidFill>
                <a:latin typeface="Franklin Gothic Book" panose="020B0503020102020204" pitchFamily="34" charset="0"/>
              </a:rPr>
              <a:t>HE Grabovica</a:t>
            </a:r>
          </a:p>
        </p:txBody>
      </p:sp>
      <p:sp>
        <p:nvSpPr>
          <p:cNvPr id="11" name="Rectangle 10"/>
          <p:cNvSpPr/>
          <p:nvPr/>
        </p:nvSpPr>
        <p:spPr>
          <a:xfrm>
            <a:off x="457199" y="2415004"/>
            <a:ext cx="2133027" cy="892552"/>
          </a:xfrm>
          <a:prstGeom prst="rect">
            <a:avLst/>
          </a:prstGeom>
        </p:spPr>
        <p:txBody>
          <a:bodyPr wrap="square">
            <a:spAutoFit/>
          </a:bodyPr>
          <a:lstStyle/>
          <a:p>
            <a:pPr algn="r"/>
            <a:endParaRPr lang="bs-Latn-BA" dirty="0" smtClean="0">
              <a:solidFill>
                <a:schemeClr val="accent1">
                  <a:lumMod val="50000"/>
                </a:schemeClr>
              </a:solidFill>
              <a:latin typeface="Franklin Gothic Book" panose="020B0503020102020204" pitchFamily="34" charset="0"/>
            </a:endParaRPr>
          </a:p>
          <a:p>
            <a:pPr algn="r"/>
            <a:endParaRPr lang="bs-Latn-BA" dirty="0">
              <a:solidFill>
                <a:schemeClr val="accent1">
                  <a:lumMod val="50000"/>
                </a:schemeClr>
              </a:solidFill>
              <a:latin typeface="Franklin Gothic Book" panose="020B0503020102020204" pitchFamily="34" charset="0"/>
            </a:endParaRPr>
          </a:p>
          <a:p>
            <a:pPr algn="r"/>
            <a:r>
              <a:rPr lang="bs-Latn-BA" sz="1600" dirty="0" smtClean="0">
                <a:solidFill>
                  <a:schemeClr val="accent1">
                    <a:lumMod val="50000"/>
                  </a:schemeClr>
                </a:solidFill>
                <a:latin typeface="Franklin Gothic Book" panose="020B0503020102020204" pitchFamily="34" charset="0"/>
              </a:rPr>
              <a:t>TE Tuzla</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l="19164" t="9766" r="34056" b="5808"/>
          <a:stretch/>
        </p:blipFill>
        <p:spPr>
          <a:xfrm>
            <a:off x="330200" y="1078117"/>
            <a:ext cx="2488627" cy="18575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4215088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9144000" cy="931334"/>
          </a:xfrm>
        </p:spPr>
        <p:txBody>
          <a:bodyPr>
            <a:normAutofit/>
          </a:bodyPr>
          <a:lstStyle/>
          <a:p>
            <a:pPr algn="ctr"/>
            <a:r>
              <a:rPr lang="bs-Latn-BA" sz="2500" b="1" dirty="0">
                <a:solidFill>
                  <a:schemeClr val="accent1">
                    <a:lumMod val="50000"/>
                  </a:schemeClr>
                </a:solidFill>
                <a:latin typeface="Franklin Gothic Heavy" panose="020B0903020102020204" pitchFamily="34" charset="0"/>
              </a:rPr>
              <a:t>HE </a:t>
            </a:r>
            <a:r>
              <a:rPr lang="bs-Latn-BA" sz="2500" b="1" dirty="0" smtClean="0">
                <a:solidFill>
                  <a:schemeClr val="accent1">
                    <a:lumMod val="50000"/>
                  </a:schemeClr>
                </a:solidFill>
                <a:latin typeface="Franklin Gothic Heavy" panose="020B0903020102020204" pitchFamily="34" charset="0"/>
              </a:rPr>
              <a:t>Vranduk </a:t>
            </a:r>
            <a:r>
              <a:rPr lang="bs-Latn-BA" sz="2500" b="1" dirty="0">
                <a:solidFill>
                  <a:schemeClr val="accent1">
                    <a:lumMod val="50000"/>
                  </a:schemeClr>
                </a:solidFill>
                <a:latin typeface="Franklin Gothic Heavy" panose="020B0903020102020204" pitchFamily="34" charset="0"/>
              </a:rPr>
              <a:t>- </a:t>
            </a:r>
            <a:r>
              <a:rPr lang="bs-Latn-BA" sz="2500" b="1" dirty="0" smtClean="0">
                <a:solidFill>
                  <a:schemeClr val="accent1">
                    <a:lumMod val="50000"/>
                  </a:schemeClr>
                </a:solidFill>
                <a:latin typeface="Franklin Gothic Heavy" panose="020B0903020102020204" pitchFamily="34" charset="0"/>
              </a:rPr>
              <a:t>Lokalitet</a:t>
            </a:r>
            <a:endParaRPr lang="bs-Latn-BA" sz="2500" b="1" dirty="0">
              <a:solidFill>
                <a:schemeClr val="accent1">
                  <a:lumMod val="50000"/>
                </a:schemeClr>
              </a:solidFill>
              <a:latin typeface="Franklin Gothic Heavy" panose="020B0903020102020204" pitchFamily="34" charset="0"/>
            </a:endParaRPr>
          </a:p>
        </p:txBody>
      </p:sp>
      <p:pic>
        <p:nvPicPr>
          <p:cNvPr id="8" name="Picture 7"/>
          <p:cNvPicPr>
            <a:picLocks noChangeAspect="1"/>
          </p:cNvPicPr>
          <p:nvPr/>
        </p:nvPicPr>
        <p:blipFill>
          <a:blip r:embed="rId3" cstate="print"/>
          <a:stretch>
            <a:fillRect/>
          </a:stretch>
        </p:blipFill>
        <p:spPr>
          <a:xfrm>
            <a:off x="8213412" y="6003846"/>
            <a:ext cx="908383" cy="774259"/>
          </a:xfrm>
          <a:prstGeom prst="rect">
            <a:avLst/>
          </a:prstGeom>
        </p:spPr>
      </p:pic>
      <p:grpSp>
        <p:nvGrpSpPr>
          <p:cNvPr id="6" name="Group 5"/>
          <p:cNvGrpSpPr>
            <a:grpSpLocks noChangeAspect="1"/>
          </p:cNvGrpSpPr>
          <p:nvPr/>
        </p:nvGrpSpPr>
        <p:grpSpPr>
          <a:xfrm>
            <a:off x="200418" y="1177447"/>
            <a:ext cx="8117614" cy="5433671"/>
            <a:chOff x="851770" y="1177447"/>
            <a:chExt cx="8292233" cy="5550555"/>
          </a:xfrm>
        </p:grpSpPr>
        <p:pic>
          <p:nvPicPr>
            <p:cNvPr id="7" name="Picture 2" descr="page-001"/>
            <p:cNvPicPr>
              <a:picLocks noChangeAspect="1" noChangeArrowheads="1"/>
            </p:cNvPicPr>
            <p:nvPr/>
          </p:nvPicPr>
          <p:blipFill rotWithShape="1">
            <a:blip r:embed="rId4" cstate="print"/>
            <a:srcRect l="13284" t="6331" r="996" b="12969"/>
            <a:stretch/>
          </p:blipFill>
          <p:spPr bwMode="auto">
            <a:xfrm>
              <a:off x="851770" y="1177447"/>
              <a:ext cx="8165234" cy="5504863"/>
            </a:xfrm>
            <a:prstGeom prst="rect">
              <a:avLst/>
            </a:prstGeom>
            <a:noFill/>
            <a:ln w="9525">
              <a:noFill/>
              <a:miter lim="800000"/>
              <a:headEnd/>
              <a:tailEnd/>
            </a:ln>
          </p:spPr>
        </p:pic>
        <p:sp>
          <p:nvSpPr>
            <p:cNvPr id="9" name="Oval 6"/>
            <p:cNvSpPr>
              <a:spLocks noChangeArrowheads="1"/>
            </p:cNvSpPr>
            <p:nvPr/>
          </p:nvSpPr>
          <p:spPr bwMode="auto">
            <a:xfrm>
              <a:off x="5715002" y="4114801"/>
              <a:ext cx="350839" cy="109539"/>
            </a:xfrm>
            <a:prstGeom prst="ellipse">
              <a:avLst/>
            </a:prstGeom>
            <a:solidFill>
              <a:srgbClr val="FF6600">
                <a:alpha val="65097"/>
              </a:srgbClr>
            </a:solidFill>
            <a:ln w="9525">
              <a:noFill/>
              <a:round/>
              <a:headEnd/>
              <a:tailEnd/>
            </a:ln>
          </p:spPr>
          <p:txBody>
            <a:bodyPr wrap="none" anchor="ctr"/>
            <a:lstStyle/>
            <a:p>
              <a:pPr>
                <a:spcBef>
                  <a:spcPct val="0"/>
                </a:spcBef>
              </a:pPr>
              <a:endParaRPr lang="hr-HR"/>
            </a:p>
          </p:txBody>
        </p:sp>
        <p:sp>
          <p:nvSpPr>
            <p:cNvPr id="11" name="Text Box 5"/>
            <p:cNvSpPr txBox="1">
              <a:spLocks noChangeArrowheads="1"/>
            </p:cNvSpPr>
            <p:nvPr/>
          </p:nvSpPr>
          <p:spPr bwMode="auto">
            <a:xfrm>
              <a:off x="6588128" y="3860801"/>
              <a:ext cx="2555875" cy="408717"/>
            </a:xfrm>
            <a:prstGeom prst="rect">
              <a:avLst/>
            </a:prstGeom>
            <a:noFill/>
            <a:ln w="9525">
              <a:noFill/>
              <a:miter lim="800000"/>
              <a:headEnd/>
              <a:tailEnd/>
            </a:ln>
          </p:spPr>
          <p:txBody>
            <a:bodyPr>
              <a:spAutoFit/>
            </a:bodyPr>
            <a:lstStyle/>
            <a:p>
              <a:r>
                <a:rPr lang="hr-HR" sz="2000" dirty="0">
                  <a:solidFill>
                    <a:schemeClr val="accent5">
                      <a:lumMod val="50000"/>
                    </a:schemeClr>
                  </a:solidFill>
                  <a:latin typeface="Franklin Gothic Book" panose="020B0503020102020204" pitchFamily="34" charset="0"/>
                </a:rPr>
                <a:t>Vranduk - tvrđava</a:t>
              </a:r>
            </a:p>
          </p:txBody>
        </p:sp>
        <p:sp>
          <p:nvSpPr>
            <p:cNvPr id="12" name="Line 8"/>
            <p:cNvSpPr>
              <a:spLocks noChangeShapeType="1"/>
            </p:cNvSpPr>
            <p:nvPr/>
          </p:nvSpPr>
          <p:spPr bwMode="auto">
            <a:xfrm flipH="1">
              <a:off x="6084891" y="4221166"/>
              <a:ext cx="1582737" cy="1587"/>
            </a:xfrm>
            <a:prstGeom prst="line">
              <a:avLst/>
            </a:prstGeom>
            <a:noFill/>
            <a:ln w="9525">
              <a:solidFill>
                <a:srgbClr val="002060"/>
              </a:solidFill>
              <a:round/>
              <a:headEnd/>
              <a:tailEnd type="triangle" w="med" len="med"/>
            </a:ln>
          </p:spPr>
          <p:txBody>
            <a:bodyPr/>
            <a:lstStyle/>
            <a:p>
              <a:endParaRPr lang="hr-HR"/>
            </a:p>
          </p:txBody>
        </p:sp>
        <p:grpSp>
          <p:nvGrpSpPr>
            <p:cNvPr id="13" name="Group 1040"/>
            <p:cNvGrpSpPr>
              <a:grpSpLocks/>
            </p:cNvGrpSpPr>
            <p:nvPr/>
          </p:nvGrpSpPr>
          <p:grpSpPr bwMode="auto">
            <a:xfrm>
              <a:off x="1654971" y="3789380"/>
              <a:ext cx="288925" cy="400051"/>
              <a:chOff x="930" y="2160"/>
              <a:chExt cx="182" cy="252"/>
            </a:xfrm>
          </p:grpSpPr>
          <p:sp>
            <p:nvSpPr>
              <p:cNvPr id="39" name="Oval 28"/>
              <p:cNvSpPr>
                <a:spLocks noChangeArrowheads="1"/>
              </p:cNvSpPr>
              <p:nvPr/>
            </p:nvSpPr>
            <p:spPr bwMode="auto">
              <a:xfrm rot="10800000">
                <a:off x="930" y="2205"/>
                <a:ext cx="182" cy="182"/>
              </a:xfrm>
              <a:prstGeom prst="ellipse">
                <a:avLst/>
              </a:prstGeom>
              <a:solidFill>
                <a:schemeClr val="bg1"/>
              </a:solidFill>
              <a:ln w="9525">
                <a:noFill/>
                <a:round/>
                <a:headEnd/>
                <a:tailEnd/>
              </a:ln>
            </p:spPr>
            <p:txBody>
              <a:bodyPr rot="10800000" wrap="none" anchor="ctr"/>
              <a:lstStyle/>
              <a:p>
                <a:pPr>
                  <a:spcBef>
                    <a:spcPct val="0"/>
                  </a:spcBef>
                </a:pPr>
                <a:endParaRPr lang="hr-HR"/>
              </a:p>
            </p:txBody>
          </p:sp>
          <p:sp>
            <p:nvSpPr>
              <p:cNvPr id="40" name="Text Box 5"/>
              <p:cNvSpPr txBox="1">
                <a:spLocks noChangeArrowheads="1"/>
              </p:cNvSpPr>
              <p:nvPr/>
            </p:nvSpPr>
            <p:spPr bwMode="auto">
              <a:xfrm>
                <a:off x="930" y="2160"/>
                <a:ext cx="181" cy="252"/>
              </a:xfrm>
              <a:prstGeom prst="rect">
                <a:avLst/>
              </a:prstGeom>
              <a:noFill/>
              <a:ln w="9525">
                <a:noFill/>
                <a:miter lim="800000"/>
                <a:headEnd/>
                <a:tailEnd/>
              </a:ln>
            </p:spPr>
            <p:txBody>
              <a:bodyPr>
                <a:spAutoFit/>
              </a:bodyPr>
              <a:lstStyle/>
              <a:p>
                <a:r>
                  <a:rPr lang="hr-HR" sz="2000" dirty="0"/>
                  <a:t>7</a:t>
                </a:r>
              </a:p>
            </p:txBody>
          </p:sp>
        </p:grpSp>
        <p:grpSp>
          <p:nvGrpSpPr>
            <p:cNvPr id="14" name="Group 1041"/>
            <p:cNvGrpSpPr>
              <a:grpSpLocks/>
            </p:cNvGrpSpPr>
            <p:nvPr/>
          </p:nvGrpSpPr>
          <p:grpSpPr bwMode="auto">
            <a:xfrm>
              <a:off x="1870870" y="4252930"/>
              <a:ext cx="288925" cy="400051"/>
              <a:chOff x="930" y="2160"/>
              <a:chExt cx="182" cy="252"/>
            </a:xfrm>
          </p:grpSpPr>
          <p:sp>
            <p:nvSpPr>
              <p:cNvPr id="37" name="Oval 28"/>
              <p:cNvSpPr>
                <a:spLocks noChangeArrowheads="1"/>
              </p:cNvSpPr>
              <p:nvPr/>
            </p:nvSpPr>
            <p:spPr bwMode="auto">
              <a:xfrm rot="10800000">
                <a:off x="930" y="2205"/>
                <a:ext cx="182" cy="182"/>
              </a:xfrm>
              <a:prstGeom prst="ellipse">
                <a:avLst/>
              </a:prstGeom>
              <a:solidFill>
                <a:schemeClr val="bg1"/>
              </a:solidFill>
              <a:ln w="9525">
                <a:noFill/>
                <a:round/>
                <a:headEnd/>
                <a:tailEnd/>
              </a:ln>
            </p:spPr>
            <p:txBody>
              <a:bodyPr rot="10800000" wrap="none" anchor="ctr"/>
              <a:lstStyle/>
              <a:p>
                <a:pPr>
                  <a:spcBef>
                    <a:spcPct val="0"/>
                  </a:spcBef>
                </a:pPr>
                <a:endParaRPr lang="hr-HR"/>
              </a:p>
            </p:txBody>
          </p:sp>
          <p:sp>
            <p:nvSpPr>
              <p:cNvPr id="38" name="Text Box 5"/>
              <p:cNvSpPr txBox="1">
                <a:spLocks noChangeArrowheads="1"/>
              </p:cNvSpPr>
              <p:nvPr/>
            </p:nvSpPr>
            <p:spPr bwMode="auto">
              <a:xfrm>
                <a:off x="930" y="2160"/>
                <a:ext cx="181" cy="252"/>
              </a:xfrm>
              <a:prstGeom prst="rect">
                <a:avLst/>
              </a:prstGeom>
              <a:noFill/>
              <a:ln w="9525">
                <a:noFill/>
                <a:miter lim="800000"/>
                <a:headEnd/>
                <a:tailEnd/>
              </a:ln>
            </p:spPr>
            <p:txBody>
              <a:bodyPr>
                <a:spAutoFit/>
              </a:bodyPr>
              <a:lstStyle/>
              <a:p>
                <a:r>
                  <a:rPr lang="hr-HR" sz="2000"/>
                  <a:t>4</a:t>
                </a:r>
              </a:p>
            </p:txBody>
          </p:sp>
        </p:grpSp>
        <p:grpSp>
          <p:nvGrpSpPr>
            <p:cNvPr id="15" name="Group 1044"/>
            <p:cNvGrpSpPr>
              <a:grpSpLocks/>
            </p:cNvGrpSpPr>
            <p:nvPr/>
          </p:nvGrpSpPr>
          <p:grpSpPr bwMode="auto">
            <a:xfrm>
              <a:off x="4446590" y="3821115"/>
              <a:ext cx="288925" cy="400051"/>
              <a:chOff x="930" y="2160"/>
              <a:chExt cx="182" cy="252"/>
            </a:xfrm>
          </p:grpSpPr>
          <p:sp>
            <p:nvSpPr>
              <p:cNvPr id="35" name="Oval 28"/>
              <p:cNvSpPr>
                <a:spLocks noChangeArrowheads="1"/>
              </p:cNvSpPr>
              <p:nvPr/>
            </p:nvSpPr>
            <p:spPr bwMode="auto">
              <a:xfrm rot="10800000">
                <a:off x="930" y="2205"/>
                <a:ext cx="182" cy="182"/>
              </a:xfrm>
              <a:prstGeom prst="ellipse">
                <a:avLst/>
              </a:prstGeom>
              <a:solidFill>
                <a:schemeClr val="bg1"/>
              </a:solidFill>
              <a:ln w="9525">
                <a:noFill/>
                <a:round/>
                <a:headEnd/>
                <a:tailEnd/>
              </a:ln>
            </p:spPr>
            <p:txBody>
              <a:bodyPr rot="10800000" wrap="none" anchor="ctr"/>
              <a:lstStyle/>
              <a:p>
                <a:pPr>
                  <a:spcBef>
                    <a:spcPct val="0"/>
                  </a:spcBef>
                </a:pPr>
                <a:endParaRPr lang="hr-HR"/>
              </a:p>
            </p:txBody>
          </p:sp>
          <p:sp>
            <p:nvSpPr>
              <p:cNvPr id="36" name="Text Box 5"/>
              <p:cNvSpPr txBox="1">
                <a:spLocks noChangeArrowheads="1"/>
              </p:cNvSpPr>
              <p:nvPr/>
            </p:nvSpPr>
            <p:spPr bwMode="auto">
              <a:xfrm>
                <a:off x="930" y="2160"/>
                <a:ext cx="181" cy="252"/>
              </a:xfrm>
              <a:prstGeom prst="rect">
                <a:avLst/>
              </a:prstGeom>
              <a:noFill/>
              <a:ln w="9525">
                <a:noFill/>
                <a:miter lim="800000"/>
                <a:headEnd/>
                <a:tailEnd/>
              </a:ln>
            </p:spPr>
            <p:txBody>
              <a:bodyPr>
                <a:spAutoFit/>
              </a:bodyPr>
              <a:lstStyle/>
              <a:p>
                <a:r>
                  <a:rPr lang="hr-HR" sz="2000" dirty="0"/>
                  <a:t>5</a:t>
                </a:r>
              </a:p>
            </p:txBody>
          </p:sp>
        </p:grpSp>
        <p:grpSp>
          <p:nvGrpSpPr>
            <p:cNvPr id="16" name="Group 1047"/>
            <p:cNvGrpSpPr>
              <a:grpSpLocks/>
            </p:cNvGrpSpPr>
            <p:nvPr/>
          </p:nvGrpSpPr>
          <p:grpSpPr bwMode="auto">
            <a:xfrm>
              <a:off x="3601050" y="4385732"/>
              <a:ext cx="288925" cy="400051"/>
              <a:chOff x="930" y="2160"/>
              <a:chExt cx="182" cy="252"/>
            </a:xfrm>
          </p:grpSpPr>
          <p:sp>
            <p:nvSpPr>
              <p:cNvPr id="33" name="Oval 28"/>
              <p:cNvSpPr>
                <a:spLocks noChangeArrowheads="1"/>
              </p:cNvSpPr>
              <p:nvPr/>
            </p:nvSpPr>
            <p:spPr bwMode="auto">
              <a:xfrm rot="10800000">
                <a:off x="930" y="2205"/>
                <a:ext cx="182" cy="182"/>
              </a:xfrm>
              <a:prstGeom prst="ellipse">
                <a:avLst/>
              </a:prstGeom>
              <a:solidFill>
                <a:schemeClr val="bg1"/>
              </a:solidFill>
              <a:ln w="9525">
                <a:noFill/>
                <a:round/>
                <a:headEnd/>
                <a:tailEnd/>
              </a:ln>
            </p:spPr>
            <p:txBody>
              <a:bodyPr rot="10800000" wrap="none" anchor="ctr"/>
              <a:lstStyle/>
              <a:p>
                <a:pPr>
                  <a:spcBef>
                    <a:spcPct val="0"/>
                  </a:spcBef>
                </a:pPr>
                <a:endParaRPr lang="hr-HR"/>
              </a:p>
            </p:txBody>
          </p:sp>
          <p:sp>
            <p:nvSpPr>
              <p:cNvPr id="34" name="Text Box 5"/>
              <p:cNvSpPr txBox="1">
                <a:spLocks noChangeArrowheads="1"/>
              </p:cNvSpPr>
              <p:nvPr/>
            </p:nvSpPr>
            <p:spPr bwMode="auto">
              <a:xfrm>
                <a:off x="930" y="2160"/>
                <a:ext cx="181" cy="252"/>
              </a:xfrm>
              <a:prstGeom prst="rect">
                <a:avLst/>
              </a:prstGeom>
              <a:noFill/>
              <a:ln w="9525">
                <a:noFill/>
                <a:miter lim="800000"/>
                <a:headEnd/>
                <a:tailEnd/>
              </a:ln>
            </p:spPr>
            <p:txBody>
              <a:bodyPr>
                <a:spAutoFit/>
              </a:bodyPr>
              <a:lstStyle/>
              <a:p>
                <a:r>
                  <a:rPr lang="hr-HR" sz="2000"/>
                  <a:t>3</a:t>
                </a:r>
              </a:p>
            </p:txBody>
          </p:sp>
        </p:grpSp>
        <p:grpSp>
          <p:nvGrpSpPr>
            <p:cNvPr id="17" name="Group 1051"/>
            <p:cNvGrpSpPr>
              <a:grpSpLocks/>
            </p:cNvGrpSpPr>
            <p:nvPr/>
          </p:nvGrpSpPr>
          <p:grpSpPr bwMode="auto">
            <a:xfrm>
              <a:off x="3563941" y="4797445"/>
              <a:ext cx="288925" cy="400051"/>
              <a:chOff x="930" y="2160"/>
              <a:chExt cx="182" cy="252"/>
            </a:xfrm>
          </p:grpSpPr>
          <p:sp>
            <p:nvSpPr>
              <p:cNvPr id="31" name="Oval 28"/>
              <p:cNvSpPr>
                <a:spLocks noChangeArrowheads="1"/>
              </p:cNvSpPr>
              <p:nvPr/>
            </p:nvSpPr>
            <p:spPr bwMode="auto">
              <a:xfrm rot="10800000">
                <a:off x="930" y="2205"/>
                <a:ext cx="182" cy="182"/>
              </a:xfrm>
              <a:prstGeom prst="ellipse">
                <a:avLst/>
              </a:prstGeom>
              <a:solidFill>
                <a:schemeClr val="bg1"/>
              </a:solidFill>
              <a:ln w="9525">
                <a:noFill/>
                <a:round/>
                <a:headEnd/>
                <a:tailEnd/>
              </a:ln>
            </p:spPr>
            <p:txBody>
              <a:bodyPr rot="10800000" wrap="none" anchor="ctr"/>
              <a:lstStyle/>
              <a:p>
                <a:pPr>
                  <a:spcBef>
                    <a:spcPct val="0"/>
                  </a:spcBef>
                </a:pPr>
                <a:endParaRPr lang="hr-HR"/>
              </a:p>
            </p:txBody>
          </p:sp>
          <p:sp>
            <p:nvSpPr>
              <p:cNvPr id="32" name="Text Box 5"/>
              <p:cNvSpPr txBox="1">
                <a:spLocks noChangeArrowheads="1"/>
              </p:cNvSpPr>
              <p:nvPr/>
            </p:nvSpPr>
            <p:spPr bwMode="auto">
              <a:xfrm>
                <a:off x="930" y="2160"/>
                <a:ext cx="181" cy="252"/>
              </a:xfrm>
              <a:prstGeom prst="rect">
                <a:avLst/>
              </a:prstGeom>
              <a:noFill/>
              <a:ln w="9525">
                <a:noFill/>
                <a:miter lim="800000"/>
                <a:headEnd/>
                <a:tailEnd/>
              </a:ln>
            </p:spPr>
            <p:txBody>
              <a:bodyPr>
                <a:spAutoFit/>
              </a:bodyPr>
              <a:lstStyle/>
              <a:p>
                <a:r>
                  <a:rPr lang="hr-HR" sz="2000" dirty="0"/>
                  <a:t>6</a:t>
                </a:r>
              </a:p>
            </p:txBody>
          </p:sp>
        </p:grpSp>
        <p:grpSp>
          <p:nvGrpSpPr>
            <p:cNvPr id="18" name="Group 1054"/>
            <p:cNvGrpSpPr>
              <a:grpSpLocks/>
            </p:cNvGrpSpPr>
            <p:nvPr/>
          </p:nvGrpSpPr>
          <p:grpSpPr bwMode="auto">
            <a:xfrm>
              <a:off x="5146677" y="5193526"/>
              <a:ext cx="288925" cy="400051"/>
              <a:chOff x="930" y="2160"/>
              <a:chExt cx="182" cy="252"/>
            </a:xfrm>
          </p:grpSpPr>
          <p:sp>
            <p:nvSpPr>
              <p:cNvPr id="29" name="Oval 28"/>
              <p:cNvSpPr>
                <a:spLocks noChangeArrowheads="1"/>
              </p:cNvSpPr>
              <p:nvPr/>
            </p:nvSpPr>
            <p:spPr bwMode="auto">
              <a:xfrm rot="10800000">
                <a:off x="930" y="2205"/>
                <a:ext cx="182" cy="182"/>
              </a:xfrm>
              <a:prstGeom prst="ellipse">
                <a:avLst/>
              </a:prstGeom>
              <a:solidFill>
                <a:schemeClr val="bg1"/>
              </a:solidFill>
              <a:ln w="9525">
                <a:noFill/>
                <a:round/>
                <a:headEnd/>
                <a:tailEnd/>
              </a:ln>
            </p:spPr>
            <p:txBody>
              <a:bodyPr rot="10800000" wrap="none" anchor="ctr"/>
              <a:lstStyle/>
              <a:p>
                <a:pPr>
                  <a:spcBef>
                    <a:spcPct val="0"/>
                  </a:spcBef>
                </a:pPr>
                <a:endParaRPr lang="hr-HR"/>
              </a:p>
            </p:txBody>
          </p:sp>
          <p:sp>
            <p:nvSpPr>
              <p:cNvPr id="30" name="Text Box 5"/>
              <p:cNvSpPr txBox="1">
                <a:spLocks noChangeArrowheads="1"/>
              </p:cNvSpPr>
              <p:nvPr/>
            </p:nvSpPr>
            <p:spPr bwMode="auto">
              <a:xfrm>
                <a:off x="930" y="2160"/>
                <a:ext cx="181" cy="252"/>
              </a:xfrm>
              <a:prstGeom prst="rect">
                <a:avLst/>
              </a:prstGeom>
              <a:noFill/>
              <a:ln w="9525">
                <a:noFill/>
                <a:miter lim="800000"/>
                <a:headEnd/>
                <a:tailEnd/>
              </a:ln>
            </p:spPr>
            <p:txBody>
              <a:bodyPr>
                <a:spAutoFit/>
              </a:bodyPr>
              <a:lstStyle/>
              <a:p>
                <a:r>
                  <a:rPr lang="hr-HR" sz="2000"/>
                  <a:t>2</a:t>
                </a:r>
              </a:p>
            </p:txBody>
          </p:sp>
        </p:grpSp>
        <p:grpSp>
          <p:nvGrpSpPr>
            <p:cNvPr id="19" name="Group 1057"/>
            <p:cNvGrpSpPr>
              <a:grpSpLocks/>
            </p:cNvGrpSpPr>
            <p:nvPr/>
          </p:nvGrpSpPr>
          <p:grpSpPr bwMode="auto">
            <a:xfrm>
              <a:off x="5654788" y="3315749"/>
              <a:ext cx="288925" cy="400051"/>
              <a:chOff x="930" y="2160"/>
              <a:chExt cx="182" cy="252"/>
            </a:xfrm>
          </p:grpSpPr>
          <p:sp>
            <p:nvSpPr>
              <p:cNvPr id="27" name="Oval 28"/>
              <p:cNvSpPr>
                <a:spLocks noChangeArrowheads="1"/>
              </p:cNvSpPr>
              <p:nvPr/>
            </p:nvSpPr>
            <p:spPr bwMode="auto">
              <a:xfrm rot="10800000">
                <a:off x="930" y="2205"/>
                <a:ext cx="182" cy="182"/>
              </a:xfrm>
              <a:prstGeom prst="ellipse">
                <a:avLst/>
              </a:prstGeom>
              <a:solidFill>
                <a:schemeClr val="bg1"/>
              </a:solidFill>
              <a:ln w="9525">
                <a:noFill/>
                <a:round/>
                <a:headEnd/>
                <a:tailEnd/>
              </a:ln>
            </p:spPr>
            <p:txBody>
              <a:bodyPr rot="10800000" wrap="none" anchor="ctr"/>
              <a:lstStyle/>
              <a:p>
                <a:pPr>
                  <a:spcBef>
                    <a:spcPct val="0"/>
                  </a:spcBef>
                </a:pPr>
                <a:endParaRPr lang="hr-HR"/>
              </a:p>
            </p:txBody>
          </p:sp>
          <p:sp>
            <p:nvSpPr>
              <p:cNvPr id="28" name="Text Box 5"/>
              <p:cNvSpPr txBox="1">
                <a:spLocks noChangeArrowheads="1"/>
              </p:cNvSpPr>
              <p:nvPr/>
            </p:nvSpPr>
            <p:spPr bwMode="auto">
              <a:xfrm>
                <a:off x="930" y="2160"/>
                <a:ext cx="181" cy="252"/>
              </a:xfrm>
              <a:prstGeom prst="rect">
                <a:avLst/>
              </a:prstGeom>
              <a:noFill/>
              <a:ln w="9525">
                <a:noFill/>
                <a:miter lim="800000"/>
                <a:headEnd/>
                <a:tailEnd/>
              </a:ln>
            </p:spPr>
            <p:txBody>
              <a:bodyPr>
                <a:spAutoFit/>
              </a:bodyPr>
              <a:lstStyle/>
              <a:p>
                <a:r>
                  <a:rPr lang="hr-HR" sz="2000"/>
                  <a:t>9</a:t>
                </a:r>
              </a:p>
            </p:txBody>
          </p:sp>
        </p:grpSp>
        <p:grpSp>
          <p:nvGrpSpPr>
            <p:cNvPr id="20" name="Group 1060"/>
            <p:cNvGrpSpPr>
              <a:grpSpLocks/>
            </p:cNvGrpSpPr>
            <p:nvPr/>
          </p:nvGrpSpPr>
          <p:grpSpPr bwMode="auto">
            <a:xfrm>
              <a:off x="5454716" y="5264964"/>
              <a:ext cx="288925" cy="400051"/>
              <a:chOff x="930" y="2160"/>
              <a:chExt cx="182" cy="252"/>
            </a:xfrm>
          </p:grpSpPr>
          <p:sp>
            <p:nvSpPr>
              <p:cNvPr id="25" name="Oval 28"/>
              <p:cNvSpPr>
                <a:spLocks noChangeArrowheads="1"/>
              </p:cNvSpPr>
              <p:nvPr/>
            </p:nvSpPr>
            <p:spPr bwMode="auto">
              <a:xfrm rot="10800000">
                <a:off x="930" y="2205"/>
                <a:ext cx="182" cy="182"/>
              </a:xfrm>
              <a:prstGeom prst="ellipse">
                <a:avLst/>
              </a:prstGeom>
              <a:solidFill>
                <a:schemeClr val="bg1"/>
              </a:solidFill>
              <a:ln w="9525">
                <a:noFill/>
                <a:round/>
                <a:headEnd/>
                <a:tailEnd/>
              </a:ln>
            </p:spPr>
            <p:txBody>
              <a:bodyPr rot="10800000" wrap="none" anchor="ctr"/>
              <a:lstStyle/>
              <a:p>
                <a:pPr>
                  <a:spcBef>
                    <a:spcPct val="0"/>
                  </a:spcBef>
                </a:pPr>
                <a:endParaRPr lang="hr-HR"/>
              </a:p>
            </p:txBody>
          </p:sp>
          <p:sp>
            <p:nvSpPr>
              <p:cNvPr id="26" name="Text Box 5"/>
              <p:cNvSpPr txBox="1">
                <a:spLocks noChangeArrowheads="1"/>
              </p:cNvSpPr>
              <p:nvPr/>
            </p:nvSpPr>
            <p:spPr bwMode="auto">
              <a:xfrm>
                <a:off x="930" y="2160"/>
                <a:ext cx="181" cy="252"/>
              </a:xfrm>
              <a:prstGeom prst="rect">
                <a:avLst/>
              </a:prstGeom>
              <a:noFill/>
              <a:ln w="9525">
                <a:noFill/>
                <a:miter lim="800000"/>
                <a:headEnd/>
                <a:tailEnd/>
              </a:ln>
            </p:spPr>
            <p:txBody>
              <a:bodyPr>
                <a:spAutoFit/>
              </a:bodyPr>
              <a:lstStyle/>
              <a:p>
                <a:r>
                  <a:rPr lang="hr-HR" sz="2000"/>
                  <a:t>8</a:t>
                </a:r>
              </a:p>
            </p:txBody>
          </p:sp>
        </p:grpSp>
        <p:grpSp>
          <p:nvGrpSpPr>
            <p:cNvPr id="21" name="Group 1063"/>
            <p:cNvGrpSpPr>
              <a:grpSpLocks/>
            </p:cNvGrpSpPr>
            <p:nvPr/>
          </p:nvGrpSpPr>
          <p:grpSpPr bwMode="auto">
            <a:xfrm>
              <a:off x="5776916" y="4957784"/>
              <a:ext cx="288925" cy="400051"/>
              <a:chOff x="930" y="2160"/>
              <a:chExt cx="182" cy="252"/>
            </a:xfrm>
          </p:grpSpPr>
          <p:sp>
            <p:nvSpPr>
              <p:cNvPr id="23" name="Oval 28"/>
              <p:cNvSpPr>
                <a:spLocks noChangeArrowheads="1"/>
              </p:cNvSpPr>
              <p:nvPr/>
            </p:nvSpPr>
            <p:spPr bwMode="auto">
              <a:xfrm rot="10800000">
                <a:off x="930" y="2205"/>
                <a:ext cx="182" cy="182"/>
              </a:xfrm>
              <a:prstGeom prst="ellipse">
                <a:avLst/>
              </a:prstGeom>
              <a:solidFill>
                <a:schemeClr val="bg1"/>
              </a:solidFill>
              <a:ln w="9525">
                <a:noFill/>
                <a:round/>
                <a:headEnd/>
                <a:tailEnd/>
              </a:ln>
            </p:spPr>
            <p:txBody>
              <a:bodyPr rot="10800000" wrap="none" anchor="ctr"/>
              <a:lstStyle/>
              <a:p>
                <a:pPr>
                  <a:spcBef>
                    <a:spcPct val="0"/>
                  </a:spcBef>
                </a:pPr>
                <a:endParaRPr lang="hr-HR"/>
              </a:p>
            </p:txBody>
          </p:sp>
          <p:sp>
            <p:nvSpPr>
              <p:cNvPr id="24" name="Text Box 5"/>
              <p:cNvSpPr txBox="1">
                <a:spLocks noChangeArrowheads="1"/>
              </p:cNvSpPr>
              <p:nvPr/>
            </p:nvSpPr>
            <p:spPr bwMode="auto">
              <a:xfrm>
                <a:off x="930" y="2160"/>
                <a:ext cx="181" cy="252"/>
              </a:xfrm>
              <a:prstGeom prst="rect">
                <a:avLst/>
              </a:prstGeom>
              <a:noFill/>
              <a:ln w="9525">
                <a:noFill/>
                <a:miter lim="800000"/>
                <a:headEnd/>
                <a:tailEnd/>
              </a:ln>
            </p:spPr>
            <p:txBody>
              <a:bodyPr>
                <a:spAutoFit/>
              </a:bodyPr>
              <a:lstStyle/>
              <a:p>
                <a:r>
                  <a:rPr lang="hr-HR" sz="2000"/>
                  <a:t>1</a:t>
                </a:r>
              </a:p>
            </p:txBody>
          </p:sp>
        </p:grpSp>
        <p:sp>
          <p:nvSpPr>
            <p:cNvPr id="22" name="Text Box 5"/>
            <p:cNvSpPr txBox="1">
              <a:spLocks noChangeArrowheads="1"/>
            </p:cNvSpPr>
            <p:nvPr/>
          </p:nvSpPr>
          <p:spPr bwMode="auto">
            <a:xfrm>
              <a:off x="6212910" y="4652981"/>
              <a:ext cx="2804094" cy="2075021"/>
            </a:xfrm>
            <a:prstGeom prst="rect">
              <a:avLst/>
            </a:prstGeom>
            <a:solidFill>
              <a:srgbClr val="FFFFFF"/>
            </a:solidFill>
            <a:ln w="9525">
              <a:noFill/>
              <a:miter lim="800000"/>
              <a:headEnd/>
              <a:tailEnd/>
            </a:ln>
          </p:spPr>
          <p:txBody>
            <a:bodyPr wrap="square">
              <a:spAutoFit/>
            </a:bodyPr>
            <a:lstStyle/>
            <a:p>
              <a:pPr defTabSz="914377" fontAlgn="base">
                <a:lnSpc>
                  <a:spcPct val="50000"/>
                </a:lnSpc>
                <a:spcBef>
                  <a:spcPct val="50000"/>
                </a:spcBef>
                <a:spcAft>
                  <a:spcPct val="0"/>
                </a:spcAft>
                <a:defRPr/>
              </a:pPr>
              <a:endParaRPr lang="hr-HR" sz="1200" b="1" kern="0" dirty="0" smtClean="0">
                <a:solidFill>
                  <a:schemeClr val="accent5">
                    <a:lumMod val="50000"/>
                  </a:schemeClr>
                </a:solidFill>
                <a:latin typeface="Franklin Gothic Book" panose="020B0503020102020204" pitchFamily="34" charset="0"/>
              </a:endParaRPr>
            </a:p>
            <a:p>
              <a:pPr defTabSz="914377" fontAlgn="base">
                <a:lnSpc>
                  <a:spcPct val="50000"/>
                </a:lnSpc>
                <a:spcBef>
                  <a:spcPct val="50000"/>
                </a:spcBef>
                <a:spcAft>
                  <a:spcPct val="0"/>
                </a:spcAft>
                <a:defRPr/>
              </a:pPr>
              <a:r>
                <a:rPr lang="hr-HR" sz="1200" b="1" kern="0" dirty="0" smtClean="0">
                  <a:solidFill>
                    <a:schemeClr val="accent5">
                      <a:lumMod val="50000"/>
                    </a:schemeClr>
                  </a:solidFill>
                  <a:latin typeface="Franklin Gothic Book" panose="020B0503020102020204" pitchFamily="34" charset="0"/>
                </a:rPr>
                <a:t>LEGENDA</a:t>
              </a:r>
              <a:endParaRPr lang="hr-HR" sz="1200" b="1" kern="0" dirty="0">
                <a:solidFill>
                  <a:schemeClr val="accent5">
                    <a:lumMod val="50000"/>
                  </a:schemeClr>
                </a:solidFill>
                <a:latin typeface="Franklin Gothic Book" panose="020B0503020102020204" pitchFamily="34" charset="0"/>
              </a:endParaRPr>
            </a:p>
            <a:p>
              <a:pPr defTabSz="914377" fontAlgn="base">
                <a:lnSpc>
                  <a:spcPct val="50000"/>
                </a:lnSpc>
                <a:spcBef>
                  <a:spcPct val="50000"/>
                </a:spcBef>
                <a:spcAft>
                  <a:spcPct val="0"/>
                </a:spcAft>
                <a:defRPr/>
              </a:pPr>
              <a:r>
                <a:rPr lang="hr-HR" sz="1200" b="1" kern="0" dirty="0">
                  <a:solidFill>
                    <a:schemeClr val="accent5">
                      <a:lumMod val="50000"/>
                    </a:schemeClr>
                  </a:solidFill>
                  <a:latin typeface="Franklin Gothic Book" panose="020B0503020102020204" pitchFamily="34" charset="0"/>
                </a:rPr>
                <a:t>1 BRANA I MALI AGREGAT</a:t>
              </a:r>
            </a:p>
            <a:p>
              <a:pPr defTabSz="914377" fontAlgn="base">
                <a:lnSpc>
                  <a:spcPct val="50000"/>
                </a:lnSpc>
                <a:spcBef>
                  <a:spcPct val="50000"/>
                </a:spcBef>
                <a:spcAft>
                  <a:spcPct val="0"/>
                </a:spcAft>
                <a:defRPr/>
              </a:pPr>
              <a:r>
                <a:rPr lang="hr-HR" sz="1200" b="1" kern="0" dirty="0">
                  <a:solidFill>
                    <a:schemeClr val="accent5">
                      <a:lumMod val="50000"/>
                    </a:schemeClr>
                  </a:solidFill>
                  <a:latin typeface="Franklin Gothic Book" panose="020B0503020102020204" pitchFamily="34" charset="0"/>
                </a:rPr>
                <a:t>2 ULAZNA GRAĐEVINA</a:t>
              </a:r>
            </a:p>
            <a:p>
              <a:pPr defTabSz="914377" fontAlgn="base">
                <a:lnSpc>
                  <a:spcPct val="50000"/>
                </a:lnSpc>
                <a:spcBef>
                  <a:spcPct val="50000"/>
                </a:spcBef>
                <a:spcAft>
                  <a:spcPct val="0"/>
                </a:spcAft>
                <a:defRPr/>
              </a:pPr>
              <a:r>
                <a:rPr lang="hr-HR" sz="1200" b="1" kern="0" dirty="0">
                  <a:solidFill>
                    <a:schemeClr val="accent5">
                      <a:lumMod val="50000"/>
                    </a:schemeClr>
                  </a:solidFill>
                  <a:latin typeface="Franklin Gothic Book" panose="020B0503020102020204" pitchFamily="34" charset="0"/>
                </a:rPr>
                <a:t>3 DOVODNI TUNEL</a:t>
              </a:r>
            </a:p>
            <a:p>
              <a:pPr defTabSz="914377" fontAlgn="base">
                <a:lnSpc>
                  <a:spcPct val="50000"/>
                </a:lnSpc>
                <a:spcBef>
                  <a:spcPct val="50000"/>
                </a:spcBef>
                <a:spcAft>
                  <a:spcPct val="0"/>
                </a:spcAft>
                <a:defRPr/>
              </a:pPr>
              <a:r>
                <a:rPr lang="hr-HR" sz="1200" b="1" kern="0" dirty="0">
                  <a:solidFill>
                    <a:schemeClr val="accent5">
                      <a:lumMod val="50000"/>
                    </a:schemeClr>
                  </a:solidFill>
                  <a:latin typeface="Franklin Gothic Book" panose="020B0503020102020204" pitchFamily="34" charset="0"/>
                </a:rPr>
                <a:t>4 STROJARA </a:t>
              </a:r>
            </a:p>
            <a:p>
              <a:pPr defTabSz="914377" fontAlgn="base">
                <a:lnSpc>
                  <a:spcPct val="50000"/>
                </a:lnSpc>
                <a:spcBef>
                  <a:spcPct val="50000"/>
                </a:spcBef>
                <a:spcAft>
                  <a:spcPct val="0"/>
                </a:spcAft>
                <a:defRPr/>
              </a:pPr>
              <a:r>
                <a:rPr lang="hr-HR" sz="1200" b="1" kern="0" dirty="0">
                  <a:solidFill>
                    <a:schemeClr val="accent5">
                      <a:lumMod val="50000"/>
                    </a:schemeClr>
                  </a:solidFill>
                  <a:latin typeface="Franklin Gothic Book" panose="020B0503020102020204" pitchFamily="34" charset="0"/>
                </a:rPr>
                <a:t>5 TUNEL NA M17</a:t>
              </a:r>
            </a:p>
            <a:p>
              <a:pPr defTabSz="914377" fontAlgn="base">
                <a:lnSpc>
                  <a:spcPct val="50000"/>
                </a:lnSpc>
                <a:spcBef>
                  <a:spcPct val="50000"/>
                </a:spcBef>
                <a:spcAft>
                  <a:spcPct val="0"/>
                </a:spcAft>
                <a:defRPr/>
              </a:pPr>
              <a:r>
                <a:rPr lang="hr-HR" sz="1200" b="1" kern="0" dirty="0">
                  <a:solidFill>
                    <a:schemeClr val="accent5">
                      <a:lumMod val="50000"/>
                    </a:schemeClr>
                  </a:solidFill>
                  <a:latin typeface="Franklin Gothic Book" panose="020B0503020102020204" pitchFamily="34" charset="0"/>
                </a:rPr>
                <a:t>6 ŽELJEZNIČKI TUNEL</a:t>
              </a:r>
            </a:p>
            <a:p>
              <a:pPr defTabSz="914377" fontAlgn="base">
                <a:lnSpc>
                  <a:spcPct val="50000"/>
                </a:lnSpc>
                <a:spcBef>
                  <a:spcPct val="50000"/>
                </a:spcBef>
                <a:spcAft>
                  <a:spcPct val="0"/>
                </a:spcAft>
                <a:defRPr/>
              </a:pPr>
              <a:r>
                <a:rPr lang="hr-HR" sz="1200" b="1" kern="0" dirty="0">
                  <a:solidFill>
                    <a:schemeClr val="accent5">
                      <a:lumMod val="50000"/>
                    </a:schemeClr>
                  </a:solidFill>
                  <a:latin typeface="Franklin Gothic Book" panose="020B0503020102020204" pitchFamily="34" charset="0"/>
                </a:rPr>
                <a:t>7 MOST BOSNA IV</a:t>
              </a:r>
            </a:p>
            <a:p>
              <a:pPr defTabSz="914377" fontAlgn="base">
                <a:lnSpc>
                  <a:spcPct val="50000"/>
                </a:lnSpc>
                <a:spcBef>
                  <a:spcPct val="50000"/>
                </a:spcBef>
                <a:spcAft>
                  <a:spcPct val="0"/>
                </a:spcAft>
                <a:defRPr/>
              </a:pPr>
              <a:r>
                <a:rPr lang="hr-HR" sz="1200" b="1" kern="0" dirty="0">
                  <a:solidFill>
                    <a:schemeClr val="accent5">
                      <a:lumMod val="50000"/>
                    </a:schemeClr>
                  </a:solidFill>
                  <a:latin typeface="Franklin Gothic Book" panose="020B0503020102020204" pitchFamily="34" charset="0"/>
                </a:rPr>
                <a:t>8 MOST BOSNA V</a:t>
              </a:r>
            </a:p>
            <a:p>
              <a:pPr defTabSz="914377" fontAlgn="base">
                <a:lnSpc>
                  <a:spcPct val="50000"/>
                </a:lnSpc>
                <a:spcBef>
                  <a:spcPct val="50000"/>
                </a:spcBef>
                <a:spcAft>
                  <a:spcPct val="0"/>
                </a:spcAft>
                <a:defRPr/>
              </a:pPr>
              <a:r>
                <a:rPr lang="hr-HR" sz="1200" b="1" kern="0" dirty="0">
                  <a:solidFill>
                    <a:schemeClr val="accent5">
                      <a:lumMod val="50000"/>
                    </a:schemeClr>
                  </a:solidFill>
                  <a:latin typeface="Franklin Gothic Book" panose="020B0503020102020204" pitchFamily="34" charset="0"/>
                </a:rPr>
                <a:t>9 MOST NA LOKALNOM PUTU</a:t>
              </a:r>
            </a:p>
          </p:txBody>
        </p:sp>
      </p:grpSp>
      <p:sp>
        <p:nvSpPr>
          <p:cNvPr id="42" name="Title 1"/>
          <p:cNvSpPr txBox="1">
            <a:spLocks/>
          </p:cNvSpPr>
          <p:nvPr/>
        </p:nvSpPr>
        <p:spPr>
          <a:xfrm>
            <a:off x="87274" y="603315"/>
            <a:ext cx="9056725" cy="60073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bs-Latn-BA" sz="2000" dirty="0" smtClean="0">
                <a:solidFill>
                  <a:schemeClr val="accent1">
                    <a:lumMod val="50000"/>
                  </a:schemeClr>
                </a:solidFill>
                <a:latin typeface="Franklin Gothic Book" panose="020B0503020102020204" pitchFamily="34" charset="0"/>
                <a:ea typeface="+mn-ea"/>
                <a:cs typeface="+mn-cs"/>
              </a:rPr>
              <a:t>Protočno </a:t>
            </a:r>
            <a:r>
              <a:rPr lang="bs-Latn-BA" sz="2000" dirty="0">
                <a:solidFill>
                  <a:schemeClr val="accent1">
                    <a:lumMod val="50000"/>
                  </a:schemeClr>
                </a:solidFill>
                <a:latin typeface="Franklin Gothic Book" panose="020B0503020102020204" pitchFamily="34" charset="0"/>
                <a:ea typeface="+mn-ea"/>
                <a:cs typeface="+mn-cs"/>
              </a:rPr>
              <a:t>postrojenje derivacionog </a:t>
            </a:r>
            <a:r>
              <a:rPr lang="bs-Latn-BA" sz="2000" dirty="0" smtClean="0">
                <a:solidFill>
                  <a:schemeClr val="accent1">
                    <a:lumMod val="50000"/>
                  </a:schemeClr>
                </a:solidFill>
                <a:latin typeface="Franklin Gothic Book" panose="020B0503020102020204" pitchFamily="34" charset="0"/>
                <a:ea typeface="+mn-ea"/>
                <a:cs typeface="+mn-cs"/>
              </a:rPr>
              <a:t>tipa </a:t>
            </a:r>
            <a:r>
              <a:rPr lang="bs-Latn-BA" sz="2000" dirty="0">
                <a:solidFill>
                  <a:schemeClr val="accent1">
                    <a:lumMod val="50000"/>
                  </a:schemeClr>
                </a:solidFill>
                <a:latin typeface="Franklin Gothic Book" panose="020B0503020102020204" pitchFamily="34" charset="0"/>
                <a:ea typeface="+mn-ea"/>
                <a:cs typeface="+mn-cs"/>
              </a:rPr>
              <a:t>složeno od više objekata </a:t>
            </a:r>
            <a:endParaRPr lang="bs-Latn-BA" sz="2000" dirty="0" smtClean="0">
              <a:solidFill>
                <a:schemeClr val="accent1">
                  <a:lumMod val="50000"/>
                </a:schemeClr>
              </a:solidFill>
              <a:latin typeface="Franklin Gothic Book" panose="020B0503020102020204" pitchFamily="34" charset="0"/>
              <a:ea typeface="+mn-ea"/>
              <a:cs typeface="+mn-cs"/>
            </a:endParaRPr>
          </a:p>
          <a:p>
            <a:pPr algn="just"/>
            <a:r>
              <a:rPr lang="bs-Latn-BA" sz="2000" dirty="0" smtClean="0">
                <a:solidFill>
                  <a:schemeClr val="accent1">
                    <a:lumMod val="50000"/>
                  </a:schemeClr>
                </a:solidFill>
                <a:latin typeface="Franklin Gothic Book" panose="020B0503020102020204" pitchFamily="34" charset="0"/>
                <a:ea typeface="+mn-ea"/>
                <a:cs typeface="+mn-cs"/>
              </a:rPr>
              <a:t>koji </a:t>
            </a:r>
            <a:r>
              <a:rPr lang="bs-Latn-BA" sz="2000" dirty="0">
                <a:solidFill>
                  <a:schemeClr val="accent1">
                    <a:lumMod val="50000"/>
                  </a:schemeClr>
                </a:solidFill>
                <a:latin typeface="Franklin Gothic Book" panose="020B0503020102020204" pitchFamily="34" charset="0"/>
                <a:ea typeface="+mn-ea"/>
                <a:cs typeface="+mn-cs"/>
              </a:rPr>
              <a:t>funkcionalno predstavljaju jednu cjelinu. </a:t>
            </a:r>
          </a:p>
        </p:txBody>
      </p:sp>
    </p:spTree>
    <p:extLst>
      <p:ext uri="{BB962C8B-B14F-4D97-AF65-F5344CB8AC3E}">
        <p14:creationId xmlns:p14="http://schemas.microsoft.com/office/powerpoint/2010/main" xmlns="" val="446790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585" y="3"/>
            <a:ext cx="7886700" cy="1248229"/>
          </a:xfrm>
        </p:spPr>
        <p:txBody>
          <a:bodyPr>
            <a:normAutofit/>
          </a:bodyPr>
          <a:lstStyle/>
          <a:p>
            <a:pPr algn="ctr"/>
            <a:r>
              <a:rPr lang="bs-Latn-BA" sz="2500" b="1" dirty="0">
                <a:solidFill>
                  <a:schemeClr val="accent1">
                    <a:lumMod val="50000"/>
                  </a:schemeClr>
                </a:solidFill>
                <a:latin typeface="Franklin Gothic Heavy" panose="020B0903020102020204" pitchFamily="34" charset="0"/>
              </a:rPr>
              <a:t>HE Vranduk </a:t>
            </a:r>
            <a:r>
              <a:rPr lang="bs-Latn-BA" sz="2500" b="1" dirty="0" smtClean="0">
                <a:solidFill>
                  <a:schemeClr val="accent1">
                    <a:lumMod val="50000"/>
                  </a:schemeClr>
                </a:solidFill>
                <a:latin typeface="Franklin Gothic Heavy" panose="020B0903020102020204" pitchFamily="34" charset="0"/>
              </a:rPr>
              <a:t>- Tehničke karakteristike</a:t>
            </a:r>
            <a:endParaRPr lang="bs-Latn-BA" dirty="0">
              <a:solidFill>
                <a:schemeClr val="accent1">
                  <a:lumMod val="50000"/>
                </a:schemeClr>
              </a:solidFill>
            </a:endParaRPr>
          </a:p>
        </p:txBody>
      </p:sp>
      <p:pic>
        <p:nvPicPr>
          <p:cNvPr id="9" name="Picture 8"/>
          <p:cNvPicPr>
            <a:picLocks noChangeAspect="1"/>
          </p:cNvPicPr>
          <p:nvPr/>
        </p:nvPicPr>
        <p:blipFill>
          <a:blip r:embed="rId3" cstate="print"/>
          <a:stretch>
            <a:fillRect/>
          </a:stretch>
        </p:blipFill>
        <p:spPr>
          <a:xfrm>
            <a:off x="8235620" y="6039354"/>
            <a:ext cx="908383" cy="77425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4018692847"/>
              </p:ext>
            </p:extLst>
          </p:nvPr>
        </p:nvGraphicFramePr>
        <p:xfrm>
          <a:off x="700585" y="1529544"/>
          <a:ext cx="7886700" cy="3654936"/>
        </p:xfrm>
        <a:graphic>
          <a:graphicData uri="http://schemas.openxmlformats.org/drawingml/2006/table">
            <a:tbl>
              <a:tblPr>
                <a:tableStyleId>{5C22544A-7EE6-4342-B048-85BDC9FD1C3A}</a:tableStyleId>
              </a:tblPr>
              <a:tblGrid>
                <a:gridCol w="2931434"/>
                <a:gridCol w="792279"/>
                <a:gridCol w="1517655"/>
                <a:gridCol w="1572234"/>
                <a:gridCol w="1073098"/>
              </a:tblGrid>
              <a:tr h="604817">
                <a:tc gridSpan="2">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bs-Latn-BA" sz="1800" dirty="0">
                          <a:solidFill>
                            <a:schemeClr val="accent1">
                              <a:lumMod val="50000"/>
                            </a:schemeClr>
                          </a:solidFill>
                          <a:effectLst/>
                        </a:rPr>
                        <a:t> </a:t>
                      </a:r>
                      <a:endParaRPr kumimoji="0" lang="sr-Latn-RS" altLang="sr-Latn-RS" sz="1800" b="1" i="0" u="none" strike="noStrike" cap="none" normalizeH="0" baseline="0" dirty="0" smtClean="0">
                        <a:ln>
                          <a:noFill/>
                        </a:ln>
                        <a:solidFill>
                          <a:schemeClr val="accent1">
                            <a:lumMod val="50000"/>
                          </a:schemeClr>
                        </a:solidFill>
                        <a:effectLst/>
                        <a:latin typeface="Arial" panose="020B0604020202020204" pitchFamily="34" charset="0"/>
                      </a:endParaRPr>
                    </a:p>
                  </a:txBody>
                  <a:tcPr marL="68580" marR="68580" marT="0" marB="0" anchor="ctr"/>
                </a:tc>
                <a:tc hMerge="1">
                  <a:txBody>
                    <a:bodyPr/>
                    <a:lstStyle/>
                    <a:p>
                      <a:pPr algn="just">
                        <a:lnSpc>
                          <a:spcPct val="115000"/>
                        </a:lnSpc>
                        <a:spcAft>
                          <a:spcPts val="0"/>
                        </a:spcAft>
                      </a:pPr>
                      <a:endParaRPr lang="bs-Latn-B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bs-Latn-BA" sz="1800" dirty="0" smtClean="0">
                          <a:solidFill>
                            <a:schemeClr val="accent1">
                              <a:lumMod val="50000"/>
                            </a:schemeClr>
                          </a:solidFill>
                          <a:effectLst/>
                        </a:rPr>
                        <a:t>Glavni agregati</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smtClean="0">
                          <a:solidFill>
                            <a:schemeClr val="accent1">
                              <a:lumMod val="50000"/>
                            </a:schemeClr>
                          </a:solidFill>
                          <a:effectLst/>
                        </a:rPr>
                        <a:t>Agregat na brani</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smtClean="0">
                          <a:solidFill>
                            <a:schemeClr val="accent1">
                              <a:lumMod val="50000"/>
                            </a:schemeClr>
                          </a:solidFill>
                          <a:effectLst/>
                        </a:rPr>
                        <a:t>Ukupno</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r>
              <a:tr h="432000">
                <a:tc>
                  <a:txBody>
                    <a:bodyPr/>
                    <a:lstStyle/>
                    <a:p>
                      <a:pPr algn="just">
                        <a:lnSpc>
                          <a:spcPct val="115000"/>
                        </a:lnSpc>
                        <a:spcAft>
                          <a:spcPts val="0"/>
                        </a:spcAft>
                      </a:pPr>
                      <a:r>
                        <a:rPr lang="bs-Latn-BA" sz="1800" dirty="0" smtClean="0">
                          <a:solidFill>
                            <a:schemeClr val="accent1">
                              <a:lumMod val="50000"/>
                            </a:schemeClr>
                          </a:solidFill>
                          <a:effectLst/>
                        </a:rPr>
                        <a:t>Instalisani protok</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15000"/>
                        </a:lnSpc>
                        <a:spcAft>
                          <a:spcPts val="0"/>
                        </a:spcAft>
                      </a:pPr>
                      <a:r>
                        <a:rPr lang="bs-Latn-BA" sz="1800" dirty="0">
                          <a:solidFill>
                            <a:schemeClr val="accent1">
                              <a:lumMod val="50000"/>
                            </a:schemeClr>
                          </a:solidFill>
                          <a:effectLst/>
                        </a:rPr>
                        <a:t>m</a:t>
                      </a:r>
                      <a:r>
                        <a:rPr lang="bs-Latn-BA" sz="1800" baseline="30000" dirty="0">
                          <a:solidFill>
                            <a:schemeClr val="accent1">
                              <a:lumMod val="50000"/>
                            </a:schemeClr>
                          </a:solidFill>
                          <a:effectLst/>
                        </a:rPr>
                        <a:t>3</a:t>
                      </a:r>
                      <a:r>
                        <a:rPr lang="bs-Latn-BA" sz="1800" dirty="0">
                          <a:solidFill>
                            <a:schemeClr val="accent1">
                              <a:lumMod val="50000"/>
                            </a:schemeClr>
                          </a:solidFill>
                          <a:effectLst/>
                        </a:rPr>
                        <a:t>/s</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100</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14 (18)</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118</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tc>
              </a:tr>
              <a:tr h="432000">
                <a:tc>
                  <a:txBody>
                    <a:bodyPr/>
                    <a:lstStyle/>
                    <a:p>
                      <a:pPr algn="just">
                        <a:lnSpc>
                          <a:spcPct val="115000"/>
                        </a:lnSpc>
                        <a:spcAft>
                          <a:spcPts val="0"/>
                        </a:spcAft>
                      </a:pPr>
                      <a:r>
                        <a:rPr lang="bs-Latn-BA" sz="1800" dirty="0" smtClean="0">
                          <a:solidFill>
                            <a:schemeClr val="accent1">
                              <a:lumMod val="50000"/>
                            </a:schemeClr>
                          </a:solidFill>
                          <a:effectLst/>
                        </a:rPr>
                        <a:t>Tip i broj turbina</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15000"/>
                        </a:lnSpc>
                        <a:spcAft>
                          <a:spcPts val="0"/>
                        </a:spcAft>
                      </a:pPr>
                      <a:r>
                        <a:rPr lang="bs-Latn-BA" sz="1800" dirty="0">
                          <a:solidFill>
                            <a:schemeClr val="accent1">
                              <a:lumMod val="50000"/>
                            </a:schemeClr>
                          </a:solidFill>
                          <a:effectLst/>
                        </a:rPr>
                        <a:t> </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a:solidFill>
                            <a:schemeClr val="accent1">
                              <a:lumMod val="50000"/>
                            </a:schemeClr>
                          </a:solidFill>
                          <a:effectLst/>
                        </a:rPr>
                        <a:t>2 × kaplan (S)</a:t>
                      </a:r>
                      <a:endParaRPr lang="bs-Latn-BA"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1 × kaplan (S)</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tc>
              </a:tr>
              <a:tr h="432000">
                <a:tc>
                  <a:txBody>
                    <a:bodyPr/>
                    <a:lstStyle/>
                    <a:p>
                      <a:pPr algn="just">
                        <a:lnSpc>
                          <a:spcPct val="115000"/>
                        </a:lnSpc>
                        <a:spcAft>
                          <a:spcPts val="0"/>
                        </a:spcAft>
                      </a:pPr>
                      <a:r>
                        <a:rPr lang="bs-Latn-BA" sz="1800" dirty="0" smtClean="0">
                          <a:solidFill>
                            <a:schemeClr val="accent1">
                              <a:lumMod val="50000"/>
                            </a:schemeClr>
                          </a:solidFill>
                          <a:effectLst/>
                        </a:rPr>
                        <a:t>Kota normalnog uspora</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bs-Latn-BA" sz="1800" dirty="0">
                          <a:solidFill>
                            <a:schemeClr val="accent1">
                              <a:lumMod val="50000"/>
                            </a:schemeClr>
                          </a:solidFill>
                          <a:effectLst/>
                        </a:rPr>
                        <a:t>m </a:t>
                      </a:r>
                      <a:r>
                        <a:rPr lang="bs-Latn-BA" sz="1800" dirty="0" smtClean="0">
                          <a:solidFill>
                            <a:schemeClr val="accent1">
                              <a:lumMod val="50000"/>
                            </a:schemeClr>
                          </a:solidFill>
                          <a:effectLst/>
                        </a:rPr>
                        <a:t>n.m</a:t>
                      </a:r>
                      <a:endParaRPr lang="bs-Latn-BA" sz="1800" dirty="0" smtClean="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293.50</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293.50</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tc>
              </a:tr>
              <a:tr h="432000">
                <a:tc>
                  <a:txBody>
                    <a:bodyPr/>
                    <a:lstStyle/>
                    <a:p>
                      <a:pPr algn="just">
                        <a:lnSpc>
                          <a:spcPct val="115000"/>
                        </a:lnSpc>
                        <a:spcAft>
                          <a:spcPts val="0"/>
                        </a:spcAft>
                      </a:pPr>
                      <a:r>
                        <a:rPr lang="bs-Latn-BA" sz="1800" dirty="0" smtClean="0">
                          <a:solidFill>
                            <a:schemeClr val="accent1">
                              <a:lumMod val="50000"/>
                            </a:schemeClr>
                          </a:solidFill>
                          <a:effectLst/>
                        </a:rPr>
                        <a:t>Kota donje vode (zaQ</a:t>
                      </a:r>
                      <a:r>
                        <a:rPr lang="bs-Latn-BA" sz="1800" baseline="-25000" dirty="0" smtClean="0">
                          <a:solidFill>
                            <a:schemeClr val="accent1">
                              <a:lumMod val="50000"/>
                            </a:schemeClr>
                          </a:solidFill>
                          <a:effectLst/>
                        </a:rPr>
                        <a:t>i</a:t>
                      </a:r>
                      <a:r>
                        <a:rPr lang="bs-Latn-BA" sz="1800" dirty="0" smtClean="0">
                          <a:solidFill>
                            <a:schemeClr val="accent1">
                              <a:lumMod val="50000"/>
                            </a:schemeClr>
                          </a:solidFill>
                          <a:effectLst/>
                        </a:rPr>
                        <a:t> </a:t>
                      </a:r>
                      <a:r>
                        <a:rPr lang="bs-Latn-BA" sz="1800" dirty="0">
                          <a:solidFill>
                            <a:schemeClr val="accent1">
                              <a:lumMod val="50000"/>
                            </a:schemeClr>
                          </a:solidFill>
                          <a:effectLst/>
                        </a:rPr>
                        <a:t>)</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15000"/>
                        </a:lnSpc>
                        <a:spcAft>
                          <a:spcPts val="0"/>
                        </a:spcAft>
                      </a:pPr>
                      <a:r>
                        <a:rPr lang="bs-Latn-BA" sz="1800" dirty="0">
                          <a:solidFill>
                            <a:schemeClr val="accent1">
                              <a:lumMod val="50000"/>
                            </a:schemeClr>
                          </a:solidFill>
                          <a:effectLst/>
                        </a:rPr>
                        <a:t>m n.m</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a:solidFill>
                            <a:schemeClr val="accent1">
                              <a:lumMod val="50000"/>
                            </a:schemeClr>
                          </a:solidFill>
                          <a:effectLst/>
                        </a:rPr>
                        <a:t>271.34</a:t>
                      </a:r>
                      <a:endParaRPr lang="bs-Latn-BA"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284.90</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tc>
              </a:tr>
              <a:tr h="432000">
                <a:tc>
                  <a:txBody>
                    <a:bodyPr/>
                    <a:lstStyle/>
                    <a:p>
                      <a:pPr algn="just">
                        <a:lnSpc>
                          <a:spcPct val="115000"/>
                        </a:lnSpc>
                        <a:spcAft>
                          <a:spcPts val="0"/>
                        </a:spcAft>
                      </a:pPr>
                      <a:r>
                        <a:rPr lang="bs-Latn-BA" sz="1800" dirty="0" smtClean="0">
                          <a:solidFill>
                            <a:schemeClr val="accent1">
                              <a:lumMod val="50000"/>
                            </a:schemeClr>
                          </a:solidFill>
                          <a:effectLst/>
                        </a:rPr>
                        <a:t>Maksimalni bruto/neto pad</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15000"/>
                        </a:lnSpc>
                        <a:spcAft>
                          <a:spcPts val="0"/>
                        </a:spcAft>
                      </a:pPr>
                      <a:r>
                        <a:rPr lang="bs-Latn-BA" sz="1800" dirty="0" smtClean="0">
                          <a:solidFill>
                            <a:schemeClr val="accent1">
                              <a:lumMod val="50000"/>
                            </a:schemeClr>
                          </a:solidFill>
                          <a:effectLst/>
                          <a:latin typeface="+mn-lt"/>
                          <a:ea typeface="+mn-ea"/>
                        </a:rPr>
                        <a:t>m</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a:solidFill>
                            <a:schemeClr val="accent1">
                              <a:lumMod val="50000"/>
                            </a:schemeClr>
                          </a:solidFill>
                          <a:effectLst/>
                        </a:rPr>
                        <a:t>22.46/20.90</a:t>
                      </a:r>
                      <a:endParaRPr lang="bs-Latn-BA"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8.45/8.28</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tc>
              </a:tr>
              <a:tr h="432000">
                <a:tc>
                  <a:txBody>
                    <a:bodyPr/>
                    <a:lstStyle/>
                    <a:p>
                      <a:pPr algn="just">
                        <a:lnSpc>
                          <a:spcPct val="115000"/>
                        </a:lnSpc>
                        <a:spcAft>
                          <a:spcPts val="0"/>
                        </a:spcAft>
                      </a:pPr>
                      <a:r>
                        <a:rPr lang="bs-Latn-BA" sz="1800" dirty="0" smtClean="0">
                          <a:solidFill>
                            <a:schemeClr val="accent1">
                              <a:lumMod val="50000"/>
                            </a:schemeClr>
                          </a:solidFill>
                          <a:effectLst/>
                        </a:rPr>
                        <a:t>Snaga</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15000"/>
                        </a:lnSpc>
                        <a:spcAft>
                          <a:spcPts val="0"/>
                        </a:spcAft>
                      </a:pPr>
                      <a:r>
                        <a:rPr lang="bs-Latn-BA" sz="1800" dirty="0">
                          <a:solidFill>
                            <a:schemeClr val="accent1">
                              <a:lumMod val="50000"/>
                            </a:schemeClr>
                          </a:solidFill>
                          <a:effectLst/>
                        </a:rPr>
                        <a:t>MW</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a:solidFill>
                            <a:schemeClr val="accent1">
                              <a:lumMod val="50000"/>
                            </a:schemeClr>
                          </a:solidFill>
                          <a:effectLst/>
                        </a:rPr>
                        <a:t>18.56</a:t>
                      </a:r>
                      <a:endParaRPr lang="bs-Latn-BA"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1.07</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19.63</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tc>
              </a:tr>
              <a:tr h="432000">
                <a:tc>
                  <a:txBody>
                    <a:bodyPr/>
                    <a:lstStyle/>
                    <a:p>
                      <a:pPr algn="just">
                        <a:lnSpc>
                          <a:spcPct val="115000"/>
                        </a:lnSpc>
                        <a:spcAft>
                          <a:spcPts val="0"/>
                        </a:spcAft>
                      </a:pPr>
                      <a:r>
                        <a:rPr lang="bs-Latn-BA" sz="1800" dirty="0" smtClean="0">
                          <a:solidFill>
                            <a:schemeClr val="accent1">
                              <a:lumMod val="50000"/>
                            </a:schemeClr>
                          </a:solidFill>
                          <a:effectLst/>
                        </a:rPr>
                        <a:t>Moguća godišnja proizvodnja</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15000"/>
                        </a:lnSpc>
                        <a:spcAft>
                          <a:spcPts val="0"/>
                        </a:spcAft>
                      </a:pPr>
                      <a:r>
                        <a:rPr lang="bs-Latn-BA" sz="1800" dirty="0">
                          <a:solidFill>
                            <a:schemeClr val="accent1">
                              <a:lumMod val="50000"/>
                            </a:schemeClr>
                          </a:solidFill>
                          <a:effectLst/>
                        </a:rPr>
                        <a:t>GWh</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a:solidFill>
                            <a:schemeClr val="accent1">
                              <a:lumMod val="50000"/>
                            </a:schemeClr>
                          </a:solidFill>
                          <a:effectLst/>
                        </a:rPr>
                        <a:t>86.88</a:t>
                      </a:r>
                      <a:endParaRPr lang="bs-Latn-BA" sz="180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9.50</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bs-Latn-BA" sz="1800" dirty="0">
                          <a:solidFill>
                            <a:schemeClr val="accent1">
                              <a:lumMod val="50000"/>
                            </a:schemeClr>
                          </a:solidFill>
                          <a:effectLst/>
                        </a:rPr>
                        <a:t>96.38</a:t>
                      </a:r>
                      <a:endParaRPr lang="bs-Latn-BA" sz="1800" dirty="0">
                        <a:solidFill>
                          <a:schemeClr val="accent1">
                            <a:lumMod val="50000"/>
                          </a:schemeClr>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3317852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573"/>
            <a:ext cx="8680132" cy="1407852"/>
          </a:xfrm>
        </p:spPr>
        <p:txBody>
          <a:bodyPr>
            <a:normAutofit/>
          </a:bodyPr>
          <a:lstStyle/>
          <a:p>
            <a:pPr algn="ctr"/>
            <a:r>
              <a:rPr lang="bs-Latn-BA" sz="2500" b="1" dirty="0" smtClean="0">
                <a:solidFill>
                  <a:schemeClr val="accent1">
                    <a:lumMod val="50000"/>
                  </a:schemeClr>
                </a:solidFill>
                <a:latin typeface="Franklin Gothic Heavy" panose="020B0903020102020204" pitchFamily="34" charset="0"/>
              </a:rPr>
              <a:t>HE Vranduk – Priprema izgradnje</a:t>
            </a:r>
            <a:r>
              <a:rPr lang="bs-Latn-BA" sz="2500" b="1" dirty="0">
                <a:solidFill>
                  <a:schemeClr val="accent1">
                    <a:lumMod val="50000"/>
                  </a:schemeClr>
                </a:solidFill>
                <a:latin typeface="Franklin Gothic Heavy" panose="020B0903020102020204" pitchFamily="34" charset="0"/>
              </a:rPr>
              <a:t/>
            </a:r>
            <a:br>
              <a:rPr lang="bs-Latn-BA" sz="2500" b="1" dirty="0">
                <a:solidFill>
                  <a:schemeClr val="accent1">
                    <a:lumMod val="50000"/>
                  </a:schemeClr>
                </a:solidFill>
                <a:latin typeface="Franklin Gothic Heavy" panose="020B0903020102020204" pitchFamily="34" charset="0"/>
              </a:rPr>
            </a:br>
            <a:endParaRPr lang="bs-Latn-BA" sz="2000" dirty="0">
              <a:solidFill>
                <a:schemeClr val="accent1">
                  <a:lumMod val="50000"/>
                </a:schemeClr>
              </a:solidFill>
              <a:latin typeface="Franklin Gothic Heavy" panose="020B0903020102020204" pitchFamily="34" charset="0"/>
            </a:endParaRPr>
          </a:p>
        </p:txBody>
      </p:sp>
      <p:sp>
        <p:nvSpPr>
          <p:cNvPr id="3" name="Content Placeholder 2"/>
          <p:cNvSpPr>
            <a:spLocks noGrp="1"/>
          </p:cNvSpPr>
          <p:nvPr>
            <p:ph idx="1"/>
          </p:nvPr>
        </p:nvSpPr>
        <p:spPr>
          <a:xfrm>
            <a:off x="160255" y="3319631"/>
            <a:ext cx="7868542" cy="2701583"/>
          </a:xfrm>
        </p:spPr>
        <p:txBody>
          <a:bodyPr>
            <a:noAutofit/>
          </a:bodyPr>
          <a:lstStyle/>
          <a:p>
            <a:pPr marL="0" lvl="0" indent="0">
              <a:lnSpc>
                <a:spcPct val="110000"/>
              </a:lnSpc>
              <a:spcBef>
                <a:spcPts val="0"/>
              </a:spcBef>
              <a:buNone/>
            </a:pPr>
            <a:r>
              <a:rPr lang="hr-HR" sz="1800" dirty="0">
                <a:solidFill>
                  <a:schemeClr val="accent1">
                    <a:lumMod val="50000"/>
                  </a:schemeClr>
                </a:solidFill>
                <a:latin typeface="Franklin Gothic Book" panose="020B0503020102020204" pitchFamily="34" charset="0"/>
              </a:rPr>
              <a:t>Izrada projekata hidroelektrane obuhvata: </a:t>
            </a:r>
          </a:p>
          <a:p>
            <a:pPr lvl="0">
              <a:lnSpc>
                <a:spcPct val="110000"/>
              </a:lnSpc>
              <a:spcBef>
                <a:spcPts val="0"/>
              </a:spcBef>
            </a:pPr>
            <a:r>
              <a:rPr lang="hr-HR" sz="1800" dirty="0">
                <a:solidFill>
                  <a:schemeClr val="accent1">
                    <a:lumMod val="50000"/>
                  </a:schemeClr>
                </a:solidFill>
                <a:latin typeface="Franklin Gothic Book" panose="020B0503020102020204" pitchFamily="34" charset="0"/>
              </a:rPr>
              <a:t>analize prethodno urađene dokumentacije, </a:t>
            </a:r>
          </a:p>
          <a:p>
            <a:pPr lvl="0">
              <a:lnSpc>
                <a:spcPct val="110000"/>
              </a:lnSpc>
              <a:spcBef>
                <a:spcPts val="0"/>
              </a:spcBef>
            </a:pPr>
            <a:r>
              <a:rPr lang="hr-HR" sz="1800" dirty="0">
                <a:solidFill>
                  <a:schemeClr val="accent1">
                    <a:lumMod val="50000"/>
                  </a:schemeClr>
                </a:solidFill>
                <a:latin typeface="Franklin Gothic Book" panose="020B0503020102020204" pitchFamily="34" charset="0"/>
              </a:rPr>
              <a:t>usklađivanje sa uslovima prostornih planova, </a:t>
            </a:r>
          </a:p>
          <a:p>
            <a:pPr lvl="0">
              <a:lnSpc>
                <a:spcPct val="110000"/>
              </a:lnSpc>
              <a:spcBef>
                <a:spcPts val="0"/>
              </a:spcBef>
            </a:pPr>
            <a:r>
              <a:rPr lang="hr-HR" sz="1800" dirty="0">
                <a:solidFill>
                  <a:schemeClr val="accent1">
                    <a:lumMod val="50000"/>
                  </a:schemeClr>
                </a:solidFill>
                <a:latin typeface="Franklin Gothic Book" panose="020B0503020102020204" pitchFamily="34" charset="0"/>
              </a:rPr>
              <a:t>usklađivanje sa planovima upravljanja okolišem, </a:t>
            </a:r>
          </a:p>
          <a:p>
            <a:pPr lvl="0">
              <a:lnSpc>
                <a:spcPct val="110000"/>
              </a:lnSpc>
              <a:spcBef>
                <a:spcPts val="0"/>
              </a:spcBef>
            </a:pPr>
            <a:r>
              <a:rPr lang="hr-HR" sz="1800" dirty="0">
                <a:solidFill>
                  <a:schemeClr val="accent1">
                    <a:lumMod val="50000"/>
                  </a:schemeClr>
                </a:solidFill>
                <a:latin typeface="Franklin Gothic Book" panose="020B0503020102020204" pitchFamily="34" charset="0"/>
              </a:rPr>
              <a:t>usklađivanje sa drugim planovima infrastrukture, </a:t>
            </a:r>
          </a:p>
          <a:p>
            <a:pPr lvl="0">
              <a:lnSpc>
                <a:spcPct val="110000"/>
              </a:lnSpc>
              <a:spcBef>
                <a:spcPts val="0"/>
              </a:spcBef>
            </a:pPr>
            <a:r>
              <a:rPr lang="hr-HR" sz="1800" dirty="0">
                <a:solidFill>
                  <a:schemeClr val="accent1">
                    <a:lumMod val="50000"/>
                  </a:schemeClr>
                </a:solidFill>
                <a:latin typeface="Franklin Gothic Book" panose="020B0503020102020204" pitchFamily="34" charset="0"/>
              </a:rPr>
              <a:t>ispitivanje mogućih tehničkih rješenja, </a:t>
            </a:r>
          </a:p>
          <a:p>
            <a:pPr lvl="0">
              <a:lnSpc>
                <a:spcPct val="110000"/>
              </a:lnSpc>
              <a:spcBef>
                <a:spcPts val="0"/>
              </a:spcBef>
            </a:pPr>
            <a:r>
              <a:rPr lang="hr-HR" sz="1800" dirty="0">
                <a:solidFill>
                  <a:schemeClr val="accent1">
                    <a:lumMod val="50000"/>
                  </a:schemeClr>
                </a:solidFill>
                <a:latin typeface="Franklin Gothic Book" panose="020B0503020102020204" pitchFamily="34" charset="0"/>
              </a:rPr>
              <a:t>hidrotehničko i konstruktivno oblikovanje, </a:t>
            </a:r>
          </a:p>
          <a:p>
            <a:pPr lvl="0">
              <a:lnSpc>
                <a:spcPct val="110000"/>
              </a:lnSpc>
              <a:spcBef>
                <a:spcPts val="0"/>
              </a:spcBef>
            </a:pPr>
            <a:r>
              <a:rPr lang="hr-HR" sz="1800" dirty="0">
                <a:solidFill>
                  <a:schemeClr val="accent1">
                    <a:lumMod val="50000"/>
                  </a:schemeClr>
                </a:solidFill>
                <a:latin typeface="Franklin Gothic Book" panose="020B0503020102020204" pitchFamily="34" charset="0"/>
              </a:rPr>
              <a:t>ekonomičnost i </a:t>
            </a:r>
          </a:p>
          <a:p>
            <a:pPr lvl="0">
              <a:lnSpc>
                <a:spcPct val="110000"/>
              </a:lnSpc>
              <a:spcBef>
                <a:spcPts val="0"/>
              </a:spcBef>
            </a:pPr>
            <a:r>
              <a:rPr lang="hr-HR" sz="1800" dirty="0">
                <a:solidFill>
                  <a:schemeClr val="accent1">
                    <a:lumMod val="50000"/>
                  </a:schemeClr>
                </a:solidFill>
                <a:latin typeface="Franklin Gothic Book" panose="020B0503020102020204" pitchFamily="34" charset="0"/>
              </a:rPr>
              <a:t>okolinsku prihvatljivost objekta.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13935" r="79011" b="24785"/>
          <a:stretch/>
        </p:blipFill>
        <p:spPr bwMode="auto">
          <a:xfrm>
            <a:off x="8226312" y="6021214"/>
            <a:ext cx="907643" cy="774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92511" y="1416424"/>
            <a:ext cx="4139843" cy="3104881"/>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
        <p:nvSpPr>
          <p:cNvPr id="4" name="TextBox 3"/>
          <p:cNvSpPr txBox="1"/>
          <p:nvPr/>
        </p:nvSpPr>
        <p:spPr>
          <a:xfrm>
            <a:off x="160255" y="955149"/>
            <a:ext cx="5231877" cy="2225225"/>
          </a:xfrm>
          <a:prstGeom prst="rect">
            <a:avLst/>
          </a:prstGeom>
          <a:noFill/>
        </p:spPr>
        <p:txBody>
          <a:bodyPr wrap="square" rtlCol="0">
            <a:spAutoFit/>
          </a:bodyPr>
          <a:lstStyle/>
          <a:p>
            <a:pPr lvl="0">
              <a:lnSpc>
                <a:spcPct val="110000"/>
              </a:lnSpc>
            </a:pPr>
            <a:r>
              <a:rPr lang="hr-HR" dirty="0">
                <a:solidFill>
                  <a:schemeClr val="accent1">
                    <a:lumMod val="50000"/>
                  </a:schemeClr>
                </a:solidFill>
                <a:latin typeface="Franklin Gothic Book" panose="020B0503020102020204" pitchFamily="34" charset="0"/>
              </a:rPr>
              <a:t>Priprema </a:t>
            </a:r>
            <a:r>
              <a:rPr lang="hr-HR" dirty="0" smtClean="0">
                <a:solidFill>
                  <a:schemeClr val="accent1">
                    <a:lumMod val="50000"/>
                  </a:schemeClr>
                </a:solidFill>
                <a:latin typeface="Franklin Gothic Book" panose="020B0503020102020204" pitchFamily="34" charset="0"/>
              </a:rPr>
              <a:t>izgradnje</a:t>
            </a:r>
          </a:p>
          <a:p>
            <a:pPr marL="285750" lvl="0" indent="-285750">
              <a:lnSpc>
                <a:spcPct val="110000"/>
              </a:lnSpc>
              <a:buFont typeface="Arial" panose="020B0604020202020204" pitchFamily="34" charset="0"/>
              <a:buChar char="•"/>
            </a:pPr>
            <a:r>
              <a:rPr lang="hr-HR" dirty="0" smtClean="0">
                <a:solidFill>
                  <a:schemeClr val="accent1">
                    <a:lumMod val="50000"/>
                  </a:schemeClr>
                </a:solidFill>
                <a:latin typeface="Franklin Gothic Book" panose="020B0503020102020204" pitchFamily="34" charset="0"/>
              </a:rPr>
              <a:t>Projektovanje </a:t>
            </a:r>
          </a:p>
          <a:p>
            <a:pPr marL="285750" lvl="0" indent="-285750">
              <a:lnSpc>
                <a:spcPct val="110000"/>
              </a:lnSpc>
              <a:buFont typeface="Arial" panose="020B0604020202020204" pitchFamily="34" charset="0"/>
              <a:buChar char="•"/>
            </a:pPr>
            <a:r>
              <a:rPr lang="hr-HR" dirty="0">
                <a:solidFill>
                  <a:schemeClr val="accent1">
                    <a:lumMod val="50000"/>
                  </a:schemeClr>
                </a:solidFill>
                <a:latin typeface="Franklin Gothic Book" panose="020B0503020102020204" pitchFamily="34" charset="0"/>
              </a:rPr>
              <a:t>P</a:t>
            </a:r>
            <a:r>
              <a:rPr lang="hr-HR" dirty="0" smtClean="0">
                <a:solidFill>
                  <a:schemeClr val="accent1">
                    <a:lumMod val="50000"/>
                  </a:schemeClr>
                </a:solidFill>
                <a:latin typeface="Franklin Gothic Book" panose="020B0503020102020204" pitchFamily="34" charset="0"/>
              </a:rPr>
              <a:t>rocjene </a:t>
            </a:r>
            <a:r>
              <a:rPr lang="hr-HR" dirty="0">
                <a:solidFill>
                  <a:schemeClr val="accent1">
                    <a:lumMod val="50000"/>
                  </a:schemeClr>
                </a:solidFill>
                <a:latin typeface="Franklin Gothic Book" panose="020B0503020102020204" pitchFamily="34" charset="0"/>
              </a:rPr>
              <a:t>uticaja na okoliš, </a:t>
            </a:r>
            <a:endParaRPr lang="hr-HR" dirty="0" smtClean="0">
              <a:solidFill>
                <a:schemeClr val="accent1">
                  <a:lumMod val="50000"/>
                </a:schemeClr>
              </a:solidFill>
              <a:latin typeface="Franklin Gothic Book" panose="020B0503020102020204" pitchFamily="34" charset="0"/>
            </a:endParaRPr>
          </a:p>
          <a:p>
            <a:pPr marL="285750" lvl="0" indent="-285750">
              <a:lnSpc>
                <a:spcPct val="110000"/>
              </a:lnSpc>
              <a:buFont typeface="Arial" panose="020B0604020202020204" pitchFamily="34" charset="0"/>
              <a:buChar char="•"/>
            </a:pPr>
            <a:r>
              <a:rPr lang="hr-HR" dirty="0">
                <a:solidFill>
                  <a:schemeClr val="accent1">
                    <a:lumMod val="50000"/>
                  </a:schemeClr>
                </a:solidFill>
                <a:latin typeface="Franklin Gothic Book" panose="020B0503020102020204" pitchFamily="34" charset="0"/>
              </a:rPr>
              <a:t>R</a:t>
            </a:r>
            <a:r>
              <a:rPr lang="hr-HR" dirty="0" smtClean="0">
                <a:solidFill>
                  <a:schemeClr val="accent1">
                    <a:lumMod val="50000"/>
                  </a:schemeClr>
                </a:solidFill>
                <a:latin typeface="Franklin Gothic Book" panose="020B0503020102020204" pitchFamily="34" charset="0"/>
              </a:rPr>
              <a:t>ješavanje </a:t>
            </a:r>
            <a:r>
              <a:rPr lang="hr-HR" dirty="0">
                <a:solidFill>
                  <a:schemeClr val="accent1">
                    <a:lumMod val="50000"/>
                  </a:schemeClr>
                </a:solidFill>
                <a:latin typeface="Franklin Gothic Book" panose="020B0503020102020204" pitchFamily="34" charset="0"/>
              </a:rPr>
              <a:t>imovinsko-pravnih odnosa, </a:t>
            </a:r>
            <a:endParaRPr lang="hr-HR" dirty="0" smtClean="0">
              <a:solidFill>
                <a:schemeClr val="accent1">
                  <a:lumMod val="50000"/>
                </a:schemeClr>
              </a:solidFill>
              <a:latin typeface="Franklin Gothic Book" panose="020B0503020102020204" pitchFamily="34" charset="0"/>
            </a:endParaRPr>
          </a:p>
          <a:p>
            <a:pPr marL="285750" lvl="0" indent="-285750">
              <a:lnSpc>
                <a:spcPct val="110000"/>
              </a:lnSpc>
              <a:buFont typeface="Arial" panose="020B0604020202020204" pitchFamily="34" charset="0"/>
              <a:buChar char="•"/>
            </a:pPr>
            <a:r>
              <a:rPr lang="hr-HR" dirty="0">
                <a:solidFill>
                  <a:schemeClr val="accent1">
                    <a:lumMod val="50000"/>
                  </a:schemeClr>
                </a:solidFill>
                <a:latin typeface="Franklin Gothic Book" panose="020B0503020102020204" pitchFamily="34" charset="0"/>
              </a:rPr>
              <a:t>I</a:t>
            </a:r>
            <a:r>
              <a:rPr lang="hr-HR" dirty="0" smtClean="0">
                <a:solidFill>
                  <a:schemeClr val="accent1">
                    <a:lumMod val="50000"/>
                  </a:schemeClr>
                </a:solidFill>
                <a:latin typeface="Franklin Gothic Book" panose="020B0503020102020204" pitchFamily="34" charset="0"/>
              </a:rPr>
              <a:t>zrade </a:t>
            </a:r>
            <a:r>
              <a:rPr lang="hr-HR" dirty="0">
                <a:solidFill>
                  <a:schemeClr val="accent1">
                    <a:lumMod val="50000"/>
                  </a:schemeClr>
                </a:solidFill>
                <a:latin typeface="Franklin Gothic Book" panose="020B0503020102020204" pitchFamily="34" charset="0"/>
              </a:rPr>
              <a:t>dokumentacije i vršenje radova na zaštiti kulturno-historijskog i prirodnog </a:t>
            </a:r>
            <a:r>
              <a:rPr lang="hr-HR" dirty="0" smtClean="0">
                <a:solidFill>
                  <a:schemeClr val="accent1">
                    <a:lumMod val="50000"/>
                  </a:schemeClr>
                </a:solidFill>
                <a:latin typeface="Franklin Gothic Book" panose="020B0503020102020204" pitchFamily="34" charset="0"/>
              </a:rPr>
              <a:t>naslijeđa</a:t>
            </a:r>
          </a:p>
          <a:p>
            <a:pPr marL="285750" indent="-285750">
              <a:lnSpc>
                <a:spcPct val="110000"/>
              </a:lnSpc>
              <a:buFont typeface="Arial" panose="020B0604020202020204" pitchFamily="34" charset="0"/>
              <a:buChar char="•"/>
            </a:pPr>
            <a:r>
              <a:rPr lang="hr-HR" dirty="0" smtClean="0">
                <a:solidFill>
                  <a:schemeClr val="accent1">
                    <a:lumMod val="50000"/>
                  </a:schemeClr>
                </a:solidFill>
                <a:latin typeface="Franklin Gothic Book" panose="020B0503020102020204" pitchFamily="34" charset="0"/>
              </a:rPr>
              <a:t>Pribavljanje dozvola</a:t>
            </a:r>
            <a:endParaRPr lang="hr-HR" dirty="0">
              <a:solidFill>
                <a:schemeClr val="accent1">
                  <a:lumMod val="50000"/>
                </a:schemeClr>
              </a:solidFill>
              <a:latin typeface="Franklin Gothic Book" panose="020B0503020102020204" pitchFamily="34" charset="0"/>
            </a:endParaRPr>
          </a:p>
        </p:txBody>
      </p:sp>
      <p:sp>
        <p:nvSpPr>
          <p:cNvPr id="7" name="Content Placeholder 2"/>
          <p:cNvSpPr txBox="1">
            <a:spLocks/>
          </p:cNvSpPr>
          <p:nvPr/>
        </p:nvSpPr>
        <p:spPr>
          <a:xfrm>
            <a:off x="160254" y="6160471"/>
            <a:ext cx="8066057" cy="635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hr-HR" sz="1800" dirty="0" smtClean="0">
                <a:solidFill>
                  <a:schemeClr val="accent1">
                    <a:lumMod val="50000"/>
                  </a:schemeClr>
                </a:solidFill>
                <a:latin typeface="Franklin Gothic Book" panose="020B0503020102020204" pitchFamily="34" charset="0"/>
              </a:rPr>
              <a:t>Razvoj projekta privukao je pažnju i bio praćen snažnim protivljenjem i sumnjama da će nepovoljno uticati na osobine okoliša.</a:t>
            </a:r>
            <a:endParaRPr lang="hr-HR" sz="1800" dirty="0">
              <a:solidFill>
                <a:schemeClr val="accent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xmlns="" val="427405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13935" r="79011" b="24785"/>
          <a:stretch/>
        </p:blipFill>
        <p:spPr bwMode="auto">
          <a:xfrm>
            <a:off x="8226312" y="6021214"/>
            <a:ext cx="907643" cy="774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1358758" y="0"/>
            <a:ext cx="6213297" cy="835025"/>
          </a:xfrm>
        </p:spPr>
        <p:txBody>
          <a:bodyPr/>
          <a:lstStyle/>
          <a:p>
            <a:pPr algn="ctr"/>
            <a:r>
              <a:rPr lang="bs-Latn-BA" sz="2500" b="1" dirty="0" smtClean="0">
                <a:solidFill>
                  <a:schemeClr val="accent1">
                    <a:lumMod val="50000"/>
                  </a:schemeClr>
                </a:solidFill>
                <a:latin typeface="Franklin Gothic Heavy" panose="020B0903020102020204" pitchFamily="34" charset="0"/>
              </a:rPr>
              <a:t>Okoliš</a:t>
            </a:r>
            <a:endParaRPr lang="bs-Latn-BA" sz="2500" b="1" dirty="0">
              <a:solidFill>
                <a:schemeClr val="accent1">
                  <a:lumMod val="50000"/>
                </a:schemeClr>
              </a:solidFill>
              <a:latin typeface="Franklin Gothic Heavy" panose="020B0903020102020204" pitchFamily="34" charset="0"/>
            </a:endParaRPr>
          </a:p>
        </p:txBody>
      </p:sp>
      <p:sp>
        <p:nvSpPr>
          <p:cNvPr id="8" name="Content Placeholder 2"/>
          <p:cNvSpPr>
            <a:spLocks noGrp="1"/>
          </p:cNvSpPr>
          <p:nvPr>
            <p:ph idx="1"/>
          </p:nvPr>
        </p:nvSpPr>
        <p:spPr>
          <a:xfrm>
            <a:off x="0" y="835026"/>
            <a:ext cx="9133955" cy="1602556"/>
          </a:xfrm>
        </p:spPr>
        <p:txBody>
          <a:bodyPr>
            <a:noAutofit/>
          </a:bodyPr>
          <a:lstStyle/>
          <a:p>
            <a:pPr marL="0" indent="0">
              <a:lnSpc>
                <a:spcPct val="100000"/>
              </a:lnSpc>
              <a:spcBef>
                <a:spcPts val="0"/>
              </a:spcBef>
              <a:buNone/>
            </a:pPr>
            <a:r>
              <a:rPr lang="bs-Latn-BA" sz="2000" dirty="0" smtClean="0">
                <a:solidFill>
                  <a:schemeClr val="accent1">
                    <a:lumMod val="50000"/>
                  </a:schemeClr>
                </a:solidFill>
                <a:latin typeface="Franklin Gothic Book" panose="020B0503020102020204" pitchFamily="34" charset="0"/>
              </a:rPr>
              <a:t>Prema </a:t>
            </a:r>
            <a:r>
              <a:rPr lang="bs-Latn-BA" sz="2000" dirty="0">
                <a:solidFill>
                  <a:schemeClr val="accent1">
                    <a:lumMod val="50000"/>
                  </a:schemeClr>
                </a:solidFill>
                <a:latin typeface="Franklin Gothic Book" panose="020B0503020102020204" pitchFamily="34" charset="0"/>
              </a:rPr>
              <a:t>Zakonu o zaštiti okoliša HE Vranduk je objekat </a:t>
            </a:r>
            <a:r>
              <a:rPr lang="bs-Latn-BA" sz="2000" dirty="0" smtClean="0">
                <a:solidFill>
                  <a:schemeClr val="accent1">
                    <a:lumMod val="50000"/>
                  </a:schemeClr>
                </a:solidFill>
                <a:latin typeface="Franklin Gothic Book" panose="020B0503020102020204" pitchFamily="34" charset="0"/>
              </a:rPr>
              <a:t>za koji </a:t>
            </a:r>
            <a:r>
              <a:rPr lang="bs-Latn-BA" sz="2000" dirty="0">
                <a:solidFill>
                  <a:schemeClr val="accent1">
                    <a:lumMod val="50000"/>
                  </a:schemeClr>
                </a:solidFill>
                <a:latin typeface="Franklin Gothic Book" panose="020B0503020102020204" pitchFamily="34" charset="0"/>
              </a:rPr>
              <a:t>je obavezna procjena </a:t>
            </a:r>
            <a:r>
              <a:rPr lang="bs-Latn-BA" sz="2000" dirty="0" smtClean="0">
                <a:solidFill>
                  <a:schemeClr val="accent1">
                    <a:lumMod val="50000"/>
                  </a:schemeClr>
                </a:solidFill>
                <a:latin typeface="Franklin Gothic Book" panose="020B0503020102020204" pitchFamily="34" charset="0"/>
              </a:rPr>
              <a:t>uticaja </a:t>
            </a:r>
            <a:r>
              <a:rPr lang="bs-Latn-BA" sz="2000" dirty="0">
                <a:solidFill>
                  <a:schemeClr val="accent1">
                    <a:lumMod val="50000"/>
                  </a:schemeClr>
                </a:solidFill>
                <a:latin typeface="Franklin Gothic Book" panose="020B0503020102020204" pitchFamily="34" charset="0"/>
              </a:rPr>
              <a:t>na okoliš prije izdavanja okolinske </a:t>
            </a:r>
            <a:r>
              <a:rPr lang="bs-Latn-BA" sz="2000" dirty="0" smtClean="0">
                <a:solidFill>
                  <a:schemeClr val="accent1">
                    <a:lumMod val="50000"/>
                  </a:schemeClr>
                </a:solidFill>
                <a:latin typeface="Franklin Gothic Book" panose="020B0503020102020204" pitchFamily="34" charset="0"/>
              </a:rPr>
              <a:t>dozvole. </a:t>
            </a:r>
          </a:p>
          <a:p>
            <a:pPr marL="0" indent="0">
              <a:lnSpc>
                <a:spcPct val="100000"/>
              </a:lnSpc>
              <a:spcBef>
                <a:spcPts val="0"/>
              </a:spcBef>
              <a:buNone/>
            </a:pPr>
            <a:endParaRPr lang="bs-Latn-BA" sz="2000" dirty="0">
              <a:solidFill>
                <a:schemeClr val="accent1">
                  <a:lumMod val="50000"/>
                </a:schemeClr>
              </a:solidFill>
              <a:latin typeface="Franklin Gothic Book" panose="020B0503020102020204" pitchFamily="34" charset="0"/>
            </a:endParaRPr>
          </a:p>
          <a:p>
            <a:pPr marL="0" indent="0">
              <a:lnSpc>
                <a:spcPct val="100000"/>
              </a:lnSpc>
              <a:spcBef>
                <a:spcPts val="0"/>
              </a:spcBef>
              <a:buNone/>
            </a:pPr>
            <a:r>
              <a:rPr lang="bs-Latn-BA" sz="2000" dirty="0" smtClean="0">
                <a:solidFill>
                  <a:schemeClr val="accent1">
                    <a:lumMod val="50000"/>
                  </a:schemeClr>
                </a:solidFill>
                <a:latin typeface="Franklin Gothic Book" panose="020B0503020102020204" pitchFamily="34" charset="0"/>
              </a:rPr>
              <a:t>U okviru SUO za HE Vranduk posebna pažnja posvećena je identifikaciji uticaja u periodu izgradnje i eksploatacije postrojenja i to na: </a:t>
            </a:r>
            <a:r>
              <a:rPr lang="bs-Latn-BA" sz="2000" dirty="0">
                <a:solidFill>
                  <a:schemeClr val="accent1">
                    <a:lumMod val="50000"/>
                  </a:schemeClr>
                </a:solidFill>
                <a:latin typeface="Franklin Gothic Book" panose="020B0503020102020204" pitchFamily="34" charset="0"/>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4131" y="2661007"/>
            <a:ext cx="4182375" cy="3136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Content Placeholder 2"/>
          <p:cNvSpPr txBox="1">
            <a:spLocks/>
          </p:cNvSpPr>
          <p:nvPr/>
        </p:nvSpPr>
        <p:spPr>
          <a:xfrm>
            <a:off x="4036124" y="2437582"/>
            <a:ext cx="5107876" cy="4001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bs-Latn-BA" sz="2000" dirty="0" smtClean="0">
                <a:solidFill>
                  <a:schemeClr val="accent1">
                    <a:lumMod val="50000"/>
                  </a:schemeClr>
                </a:solidFill>
                <a:latin typeface="Franklin Gothic Book" panose="020B0503020102020204" pitchFamily="34" charset="0"/>
              </a:rPr>
              <a:t>stanovništvo</a:t>
            </a:r>
          </a:p>
          <a:p>
            <a:pPr>
              <a:lnSpc>
                <a:spcPct val="100000"/>
              </a:lnSpc>
              <a:spcBef>
                <a:spcPts val="0"/>
              </a:spcBef>
            </a:pPr>
            <a:r>
              <a:rPr lang="bs-Latn-BA" sz="2000" dirty="0" smtClean="0">
                <a:solidFill>
                  <a:schemeClr val="accent1">
                    <a:lumMod val="50000"/>
                  </a:schemeClr>
                </a:solidFill>
                <a:latin typeface="Franklin Gothic Book" panose="020B0503020102020204" pitchFamily="34" charset="0"/>
              </a:rPr>
              <a:t>klimu</a:t>
            </a:r>
          </a:p>
          <a:p>
            <a:pPr>
              <a:lnSpc>
                <a:spcPct val="100000"/>
              </a:lnSpc>
              <a:spcBef>
                <a:spcPts val="0"/>
              </a:spcBef>
            </a:pPr>
            <a:r>
              <a:rPr lang="bs-Latn-BA" sz="2000" dirty="0" smtClean="0">
                <a:solidFill>
                  <a:schemeClr val="accent1">
                    <a:lumMod val="50000"/>
                  </a:schemeClr>
                </a:solidFill>
                <a:latin typeface="Franklin Gothic Book" panose="020B0503020102020204" pitchFamily="34" charset="0"/>
              </a:rPr>
              <a:t>kvalitet zraka</a:t>
            </a:r>
          </a:p>
          <a:p>
            <a:pPr>
              <a:lnSpc>
                <a:spcPct val="100000"/>
              </a:lnSpc>
              <a:spcBef>
                <a:spcPts val="0"/>
              </a:spcBef>
            </a:pPr>
            <a:r>
              <a:rPr lang="bs-Latn-BA" sz="2000" dirty="0" smtClean="0">
                <a:solidFill>
                  <a:schemeClr val="accent1">
                    <a:lumMod val="50000"/>
                  </a:schemeClr>
                </a:solidFill>
                <a:latin typeface="Franklin Gothic Book" panose="020B0503020102020204" pitchFamily="34" charset="0"/>
              </a:rPr>
              <a:t>zaštite voda</a:t>
            </a:r>
          </a:p>
          <a:p>
            <a:pPr>
              <a:lnSpc>
                <a:spcPct val="100000"/>
              </a:lnSpc>
              <a:spcBef>
                <a:spcPts val="0"/>
              </a:spcBef>
            </a:pPr>
            <a:r>
              <a:rPr lang="bs-Latn-BA" sz="2000" b="1" dirty="0" smtClean="0">
                <a:solidFill>
                  <a:schemeClr val="accent1">
                    <a:lumMod val="50000"/>
                  </a:schemeClr>
                </a:solidFill>
                <a:latin typeface="Franklin Gothic Book" panose="020B0503020102020204" pitchFamily="34" charset="0"/>
              </a:rPr>
              <a:t>ispuštanje ekološki prihvatljivog protoka</a:t>
            </a:r>
          </a:p>
          <a:p>
            <a:pPr>
              <a:lnSpc>
                <a:spcPct val="100000"/>
              </a:lnSpc>
              <a:spcBef>
                <a:spcPts val="0"/>
              </a:spcBef>
            </a:pPr>
            <a:r>
              <a:rPr lang="bs-Latn-BA" sz="2000" dirty="0" smtClean="0">
                <a:solidFill>
                  <a:schemeClr val="accent1">
                    <a:lumMod val="50000"/>
                  </a:schemeClr>
                </a:solidFill>
                <a:latin typeface="Franklin Gothic Book" panose="020B0503020102020204" pitchFamily="34" charset="0"/>
              </a:rPr>
              <a:t>zemljište</a:t>
            </a:r>
          </a:p>
          <a:p>
            <a:pPr>
              <a:lnSpc>
                <a:spcPct val="100000"/>
              </a:lnSpc>
              <a:spcBef>
                <a:spcPts val="0"/>
              </a:spcBef>
            </a:pPr>
            <a:r>
              <a:rPr lang="bs-Latn-BA" sz="2000" dirty="0" smtClean="0">
                <a:solidFill>
                  <a:schemeClr val="accent1">
                    <a:lumMod val="50000"/>
                  </a:schemeClr>
                </a:solidFill>
                <a:latin typeface="Franklin Gothic Book" panose="020B0503020102020204" pitchFamily="34" charset="0"/>
              </a:rPr>
              <a:t>stvaranje otpada</a:t>
            </a:r>
          </a:p>
          <a:p>
            <a:pPr>
              <a:lnSpc>
                <a:spcPct val="100000"/>
              </a:lnSpc>
              <a:spcBef>
                <a:spcPts val="0"/>
              </a:spcBef>
            </a:pPr>
            <a:r>
              <a:rPr lang="bs-Latn-BA" sz="2000" dirty="0" smtClean="0">
                <a:solidFill>
                  <a:schemeClr val="accent1">
                    <a:lumMod val="50000"/>
                  </a:schemeClr>
                </a:solidFill>
                <a:latin typeface="Franklin Gothic Book" panose="020B0503020102020204" pitchFamily="34" charset="0"/>
              </a:rPr>
              <a:t>floru i faunu</a:t>
            </a:r>
          </a:p>
          <a:p>
            <a:pPr>
              <a:lnSpc>
                <a:spcPct val="100000"/>
              </a:lnSpc>
              <a:spcBef>
                <a:spcPts val="0"/>
              </a:spcBef>
            </a:pPr>
            <a:r>
              <a:rPr lang="bs-Latn-BA" sz="2000" dirty="0" smtClean="0">
                <a:solidFill>
                  <a:schemeClr val="accent1">
                    <a:lumMod val="50000"/>
                  </a:schemeClr>
                </a:solidFill>
                <a:latin typeface="Franklin Gothic Book" panose="020B0503020102020204" pitchFamily="34" charset="0"/>
              </a:rPr>
              <a:t>ihtiofaunu</a:t>
            </a:r>
          </a:p>
          <a:p>
            <a:pPr>
              <a:lnSpc>
                <a:spcPct val="100000"/>
              </a:lnSpc>
              <a:spcBef>
                <a:spcPts val="0"/>
              </a:spcBef>
            </a:pPr>
            <a:r>
              <a:rPr lang="bs-Latn-BA" sz="2000" dirty="0" smtClean="0">
                <a:solidFill>
                  <a:schemeClr val="accent1">
                    <a:lumMod val="50000"/>
                  </a:schemeClr>
                </a:solidFill>
                <a:latin typeface="Franklin Gothic Book" panose="020B0503020102020204" pitchFamily="34" charset="0"/>
              </a:rPr>
              <a:t>stvaranje buke</a:t>
            </a:r>
          </a:p>
          <a:p>
            <a:pPr>
              <a:lnSpc>
                <a:spcPct val="100000"/>
              </a:lnSpc>
              <a:spcBef>
                <a:spcPts val="0"/>
              </a:spcBef>
            </a:pPr>
            <a:r>
              <a:rPr lang="bs-Latn-BA" sz="2000" dirty="0" smtClean="0">
                <a:solidFill>
                  <a:schemeClr val="accent1">
                    <a:lumMod val="50000"/>
                  </a:schemeClr>
                </a:solidFill>
                <a:latin typeface="Franklin Gothic Book" panose="020B0503020102020204" pitchFamily="34" charset="0"/>
              </a:rPr>
              <a:t>uticaj na postojeću infrastrukturu</a:t>
            </a:r>
          </a:p>
          <a:p>
            <a:pPr>
              <a:lnSpc>
                <a:spcPct val="100000"/>
              </a:lnSpc>
              <a:spcBef>
                <a:spcPts val="0"/>
              </a:spcBef>
            </a:pPr>
            <a:r>
              <a:rPr lang="bs-Latn-BA" sz="2000" b="1" dirty="0" smtClean="0">
                <a:solidFill>
                  <a:schemeClr val="accent1">
                    <a:lumMod val="50000"/>
                  </a:schemeClr>
                </a:solidFill>
                <a:latin typeface="Franklin Gothic Book" panose="020B0503020102020204" pitchFamily="34" charset="0"/>
              </a:rPr>
              <a:t>kulturno-historijsko naslijeđe i pejzaž</a:t>
            </a:r>
            <a:endParaRPr lang="bs-Latn-BA" sz="2000" dirty="0" smtClean="0">
              <a:solidFill>
                <a:schemeClr val="accent1">
                  <a:lumMod val="50000"/>
                </a:schemeClr>
              </a:solidFill>
              <a:latin typeface="Franklin Gothic Book" panose="020B0503020102020204" pitchFamily="34" charset="0"/>
            </a:endParaRPr>
          </a:p>
          <a:p>
            <a:pPr marL="0" indent="0">
              <a:lnSpc>
                <a:spcPct val="100000"/>
              </a:lnSpc>
              <a:spcBef>
                <a:spcPts val="0"/>
              </a:spcBef>
              <a:buFont typeface="Arial" panose="020B0604020202020204" pitchFamily="34" charset="0"/>
              <a:buNone/>
            </a:pPr>
            <a:r>
              <a:rPr lang="bs-Latn-BA" sz="2000" dirty="0" smtClean="0">
                <a:solidFill>
                  <a:schemeClr val="accent1">
                    <a:lumMod val="50000"/>
                  </a:schemeClr>
                </a:solidFill>
                <a:latin typeface="Franklin Gothic Book" panose="020B0503020102020204" pitchFamily="34" charset="0"/>
              </a:rPr>
              <a:t>	</a:t>
            </a:r>
            <a:endParaRPr lang="bs-Latn-BA" sz="2000" dirty="0">
              <a:solidFill>
                <a:schemeClr val="accent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xmlns="" val="3853284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1125" y="0"/>
            <a:ext cx="6565187" cy="678183"/>
          </a:xfrm>
        </p:spPr>
        <p:txBody>
          <a:bodyPr>
            <a:normAutofit/>
          </a:bodyPr>
          <a:lstStyle/>
          <a:p>
            <a:r>
              <a:rPr lang="hr-HR" sz="2800" b="1" dirty="0">
                <a:solidFill>
                  <a:schemeClr val="accent1">
                    <a:lumMod val="50000"/>
                  </a:schemeClr>
                </a:solidFill>
                <a:latin typeface="Franklin Gothic Heavy" panose="020B0903020102020204" pitchFamily="34" charset="0"/>
              </a:rPr>
              <a:t>Ekološki prihvatljiv protok (EPP)</a:t>
            </a:r>
            <a:endParaRPr lang="bs-Latn-BA" sz="2800" b="1" dirty="0">
              <a:solidFill>
                <a:schemeClr val="accent1">
                  <a:lumMod val="50000"/>
                </a:schemeClr>
              </a:solidFill>
              <a:latin typeface="Franklin Gothic Heavy" panose="020B0903020102020204" pitchFamily="34" charset="0"/>
            </a:endParaRPr>
          </a:p>
        </p:txBody>
      </p:sp>
      <p:sp>
        <p:nvSpPr>
          <p:cNvPr id="3" name="Subtitle 2"/>
          <p:cNvSpPr>
            <a:spLocks noGrp="1"/>
          </p:cNvSpPr>
          <p:nvPr>
            <p:ph type="subTitle" idx="1"/>
          </p:nvPr>
        </p:nvSpPr>
        <p:spPr>
          <a:xfrm>
            <a:off x="5280917" y="1570039"/>
            <a:ext cx="3606230" cy="1981200"/>
          </a:xfrm>
        </p:spPr>
        <p:txBody>
          <a:bodyPr>
            <a:normAutofit fontScale="92500" lnSpcReduction="20000"/>
          </a:bodyPr>
          <a:lstStyle/>
          <a:p>
            <a:pPr algn="l">
              <a:spcAft>
                <a:spcPts val="1200"/>
              </a:spcAft>
            </a:pPr>
            <a:r>
              <a:rPr lang="bs-Latn-BA" sz="2000" dirty="0" smtClean="0">
                <a:solidFill>
                  <a:schemeClr val="accent1">
                    <a:lumMod val="50000"/>
                  </a:schemeClr>
                </a:solidFill>
                <a:latin typeface="Franklin Gothic Book" panose="020B0503020102020204" pitchFamily="34" charset="0"/>
              </a:rPr>
              <a:t>- </a:t>
            </a:r>
            <a:r>
              <a:rPr lang="bs-Latn-BA" sz="2200" dirty="0">
                <a:solidFill>
                  <a:schemeClr val="accent1">
                    <a:lumMod val="50000"/>
                  </a:schemeClr>
                </a:solidFill>
                <a:latin typeface="Franklin Gothic Book" panose="020B0503020102020204" pitchFamily="34" charset="0"/>
              </a:rPr>
              <a:t>veliki značaja za očuvanje flore i faune na području obuhvata budućeg hidroenergetskog objekata. </a:t>
            </a:r>
          </a:p>
          <a:p>
            <a:pPr algn="l">
              <a:spcAft>
                <a:spcPts val="1200"/>
              </a:spcAft>
            </a:pPr>
            <a:r>
              <a:rPr lang="bs-Latn-BA" sz="2200" dirty="0">
                <a:solidFill>
                  <a:schemeClr val="accent1">
                    <a:lumMod val="50000"/>
                  </a:schemeClr>
                </a:solidFill>
                <a:latin typeface="Franklin Gothic Book" panose="020B0503020102020204" pitchFamily="34" charset="0"/>
              </a:rPr>
              <a:t> - značajan uticaj na određivanje osnovnih parametara postrojenja (Qi)</a:t>
            </a:r>
          </a:p>
        </p:txBody>
      </p:sp>
      <p:sp>
        <p:nvSpPr>
          <p:cNvPr id="4" name="Subtitle 2"/>
          <p:cNvSpPr txBox="1">
            <a:spLocks/>
          </p:cNvSpPr>
          <p:nvPr/>
        </p:nvSpPr>
        <p:spPr>
          <a:xfrm>
            <a:off x="410966" y="2560639"/>
            <a:ext cx="8669534" cy="7794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bs-Latn-BA" dirty="0"/>
          </a:p>
        </p:txBody>
      </p:sp>
      <p:sp>
        <p:nvSpPr>
          <p:cNvPr id="5" name="Subtitle 2"/>
          <p:cNvSpPr txBox="1">
            <a:spLocks/>
          </p:cNvSpPr>
          <p:nvPr/>
        </p:nvSpPr>
        <p:spPr>
          <a:xfrm>
            <a:off x="407153" y="4397856"/>
            <a:ext cx="8445358" cy="6817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bs-Latn-BA" sz="2000" dirty="0" smtClean="0">
                <a:solidFill>
                  <a:schemeClr val="accent1">
                    <a:lumMod val="50000"/>
                  </a:schemeClr>
                </a:solidFill>
                <a:latin typeface="Franklin Gothic Book" panose="020B0503020102020204" pitchFamily="34" charset="0"/>
              </a:rPr>
              <a:t>Napredovanje nivoa </a:t>
            </a:r>
            <a:r>
              <a:rPr lang="bs-Latn-BA" sz="2000" dirty="0">
                <a:solidFill>
                  <a:schemeClr val="accent1">
                    <a:lumMod val="50000"/>
                  </a:schemeClr>
                </a:solidFill>
                <a:latin typeface="Franklin Gothic Book" panose="020B0503020102020204" pitchFamily="34" charset="0"/>
              </a:rPr>
              <a:t>projektne dokumentacije za HE </a:t>
            </a:r>
            <a:r>
              <a:rPr lang="bs-Latn-BA" sz="2000" dirty="0" smtClean="0">
                <a:solidFill>
                  <a:schemeClr val="accent1">
                    <a:lumMod val="50000"/>
                  </a:schemeClr>
                </a:solidFill>
                <a:latin typeface="Franklin Gothic Book" panose="020B0503020102020204" pitchFamily="34" charset="0"/>
              </a:rPr>
              <a:t>Vranduk (duže vrijeme), </a:t>
            </a:r>
            <a:r>
              <a:rPr lang="bs-Latn-BA" sz="2000" dirty="0">
                <a:solidFill>
                  <a:schemeClr val="accent1">
                    <a:lumMod val="50000"/>
                  </a:schemeClr>
                </a:solidFill>
                <a:latin typeface="Franklin Gothic Book" panose="020B0503020102020204" pitchFamily="34" charset="0"/>
              </a:rPr>
              <a:t>prilagođavala se izmjenama pravnog okvira u segmentu voda, </a:t>
            </a:r>
            <a:r>
              <a:rPr lang="bs-Latn-BA" sz="2000" dirty="0" smtClean="0">
                <a:solidFill>
                  <a:schemeClr val="accent1">
                    <a:lumMod val="50000"/>
                  </a:schemeClr>
                </a:solidFill>
                <a:latin typeface="Franklin Gothic Book" panose="020B0503020102020204" pitchFamily="34" charset="0"/>
              </a:rPr>
              <a:t>posebno EPP</a:t>
            </a:r>
            <a:r>
              <a:rPr lang="bs-Latn-BA" sz="2000" dirty="0">
                <a:solidFill>
                  <a:schemeClr val="accent1">
                    <a:lumMod val="50000"/>
                  </a:schemeClr>
                </a:solidFill>
                <a:latin typeface="Franklin Gothic Book" panose="020B0503020102020204" pitchFamily="34" charset="0"/>
              </a:rPr>
              <a: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t="13935" r="79011" b="24785"/>
          <a:stretch/>
        </p:blipFill>
        <p:spPr bwMode="auto">
          <a:xfrm>
            <a:off x="8226312" y="6021214"/>
            <a:ext cx="907643" cy="774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410966" y="5184922"/>
            <a:ext cx="8445358" cy="1631216"/>
          </a:xfrm>
          <a:prstGeom prst="rect">
            <a:avLst/>
          </a:prstGeom>
          <a:noFill/>
        </p:spPr>
        <p:txBody>
          <a:bodyPr wrap="square" rtlCol="0">
            <a:spAutoFit/>
          </a:bodyPr>
          <a:lstStyle/>
          <a:p>
            <a:r>
              <a:rPr lang="bs-Latn-BA" sz="2000" dirty="0">
                <a:solidFill>
                  <a:schemeClr val="accent1">
                    <a:lumMod val="50000"/>
                  </a:schemeClr>
                </a:solidFill>
                <a:latin typeface="Franklin Gothic Book" panose="020B0503020102020204" pitchFamily="34" charset="0"/>
              </a:rPr>
              <a:t>Na osnovu Idejnog projekta od nadležnih organa izdata </a:t>
            </a:r>
            <a:r>
              <a:rPr lang="bs-Latn-BA" sz="2000" dirty="0" smtClean="0">
                <a:solidFill>
                  <a:schemeClr val="accent1">
                    <a:lumMod val="50000"/>
                  </a:schemeClr>
                </a:solidFill>
                <a:latin typeface="Franklin Gothic Book" panose="020B0503020102020204" pitchFamily="34" charset="0"/>
              </a:rPr>
              <a:t>su rješenja: </a:t>
            </a:r>
          </a:p>
          <a:p>
            <a:r>
              <a:rPr lang="bs-Latn-BA" sz="2000" dirty="0" smtClean="0">
                <a:solidFill>
                  <a:schemeClr val="accent1">
                    <a:lumMod val="50000"/>
                  </a:schemeClr>
                </a:solidFill>
                <a:latin typeface="Franklin Gothic Book" panose="020B0503020102020204" pitchFamily="34" charset="0"/>
              </a:rPr>
              <a:t>o </a:t>
            </a:r>
            <a:r>
              <a:rPr lang="bs-Latn-BA" sz="2000" dirty="0">
                <a:solidFill>
                  <a:schemeClr val="accent1">
                    <a:lumMod val="50000"/>
                  </a:schemeClr>
                </a:solidFill>
                <a:latin typeface="Franklin Gothic Book" panose="020B0503020102020204" pitchFamily="34" charset="0"/>
              </a:rPr>
              <a:t>predhodnoj vodnoj dozvoli (2010. g.), </a:t>
            </a:r>
            <a:endParaRPr lang="bs-Latn-BA" sz="2000" dirty="0" smtClean="0">
              <a:solidFill>
                <a:schemeClr val="accent1">
                  <a:lumMod val="50000"/>
                </a:schemeClr>
              </a:solidFill>
              <a:latin typeface="Franklin Gothic Book" panose="020B0503020102020204" pitchFamily="34" charset="0"/>
            </a:endParaRPr>
          </a:p>
          <a:p>
            <a:r>
              <a:rPr lang="bs-Latn-BA" sz="2000" dirty="0" smtClean="0">
                <a:solidFill>
                  <a:schemeClr val="accent1">
                    <a:lumMod val="50000"/>
                  </a:schemeClr>
                </a:solidFill>
                <a:latin typeface="Franklin Gothic Book" panose="020B0503020102020204" pitchFamily="34" charset="0"/>
              </a:rPr>
              <a:t>o </a:t>
            </a:r>
            <a:r>
              <a:rPr lang="bs-Latn-BA" sz="2000" dirty="0">
                <a:solidFill>
                  <a:schemeClr val="accent1">
                    <a:lumMod val="50000"/>
                  </a:schemeClr>
                </a:solidFill>
                <a:latin typeface="Franklin Gothic Book" panose="020B0503020102020204" pitchFamily="34" charset="0"/>
              </a:rPr>
              <a:t>okolišnoj dozvoli (2011</a:t>
            </a:r>
            <a:r>
              <a:rPr lang="bs-Latn-BA" sz="2000" dirty="0" smtClean="0">
                <a:solidFill>
                  <a:schemeClr val="accent1">
                    <a:lumMod val="50000"/>
                  </a:schemeClr>
                </a:solidFill>
                <a:latin typeface="Franklin Gothic Book" panose="020B0503020102020204" pitchFamily="34" charset="0"/>
              </a:rPr>
              <a:t>. g</a:t>
            </a:r>
            <a:r>
              <a:rPr lang="bs-Latn-BA" sz="2000" dirty="0">
                <a:solidFill>
                  <a:schemeClr val="accent1">
                    <a:lumMod val="50000"/>
                  </a:schemeClr>
                </a:solidFill>
                <a:latin typeface="Franklin Gothic Book" panose="020B0503020102020204" pitchFamily="34" charset="0"/>
              </a:rPr>
              <a:t>.) </a:t>
            </a:r>
            <a:endParaRPr lang="bs-Latn-BA" sz="2000" dirty="0" smtClean="0">
              <a:solidFill>
                <a:schemeClr val="accent1">
                  <a:lumMod val="50000"/>
                </a:schemeClr>
              </a:solidFill>
              <a:latin typeface="Franklin Gothic Book" panose="020B0503020102020204" pitchFamily="34" charset="0"/>
            </a:endParaRPr>
          </a:p>
          <a:p>
            <a:r>
              <a:rPr lang="bs-Latn-BA" sz="2000" dirty="0" smtClean="0">
                <a:solidFill>
                  <a:schemeClr val="accent1">
                    <a:lumMod val="50000"/>
                  </a:schemeClr>
                </a:solidFill>
                <a:latin typeface="Franklin Gothic Book" panose="020B0503020102020204" pitchFamily="34" charset="0"/>
              </a:rPr>
              <a:t>urbanističkoj </a:t>
            </a:r>
            <a:r>
              <a:rPr lang="bs-Latn-BA" sz="2000" dirty="0">
                <a:solidFill>
                  <a:schemeClr val="accent1">
                    <a:lumMod val="50000"/>
                  </a:schemeClr>
                </a:solidFill>
                <a:latin typeface="Franklin Gothic Book" panose="020B0503020102020204" pitchFamily="34" charset="0"/>
              </a:rPr>
              <a:t>saglasnosti (2012</a:t>
            </a:r>
            <a:r>
              <a:rPr lang="bs-Latn-BA" sz="2000" dirty="0" smtClean="0">
                <a:solidFill>
                  <a:schemeClr val="accent1">
                    <a:lumMod val="50000"/>
                  </a:schemeClr>
                </a:solidFill>
                <a:latin typeface="Franklin Gothic Book" panose="020B0503020102020204" pitchFamily="34" charset="0"/>
              </a:rPr>
              <a:t>. g</a:t>
            </a:r>
            <a:r>
              <a:rPr lang="bs-Latn-BA" sz="2000" dirty="0">
                <a:solidFill>
                  <a:schemeClr val="accent1">
                    <a:lumMod val="50000"/>
                  </a:schemeClr>
                </a:solidFill>
                <a:latin typeface="Franklin Gothic Book" panose="020B0503020102020204" pitchFamily="34" charset="0"/>
              </a:rPr>
              <a:t>.), </a:t>
            </a:r>
            <a:endParaRPr lang="bs-Latn-BA" sz="2000" dirty="0" smtClean="0">
              <a:solidFill>
                <a:schemeClr val="accent1">
                  <a:lumMod val="50000"/>
                </a:schemeClr>
              </a:solidFill>
              <a:latin typeface="Franklin Gothic Book" panose="020B0503020102020204" pitchFamily="34" charset="0"/>
            </a:endParaRPr>
          </a:p>
          <a:p>
            <a:r>
              <a:rPr lang="bs-Latn-BA" sz="2000" dirty="0" smtClean="0">
                <a:solidFill>
                  <a:schemeClr val="accent1">
                    <a:lumMod val="50000"/>
                  </a:schemeClr>
                </a:solidFill>
                <a:latin typeface="Franklin Gothic Book" panose="020B0503020102020204" pitchFamily="34" charset="0"/>
              </a:rPr>
              <a:t>načelnom odobrenju </a:t>
            </a:r>
            <a:r>
              <a:rPr lang="bs-Latn-BA" sz="2000" dirty="0">
                <a:solidFill>
                  <a:schemeClr val="accent1">
                    <a:lumMod val="50000"/>
                  </a:schemeClr>
                </a:solidFill>
                <a:latin typeface="Franklin Gothic Book" panose="020B0503020102020204" pitchFamily="34" charset="0"/>
              </a:rPr>
              <a:t>građenja složene građevine (2013</a:t>
            </a:r>
            <a:r>
              <a:rPr lang="bs-Latn-BA" sz="2000" dirty="0" smtClean="0">
                <a:solidFill>
                  <a:schemeClr val="accent1">
                    <a:lumMod val="50000"/>
                  </a:schemeClr>
                </a:solidFill>
                <a:latin typeface="Franklin Gothic Book" panose="020B0503020102020204" pitchFamily="34" charset="0"/>
              </a:rPr>
              <a:t>. g</a:t>
            </a:r>
            <a:r>
              <a:rPr lang="bs-Latn-BA" sz="2000" dirty="0">
                <a:solidFill>
                  <a:schemeClr val="accent1">
                    <a:lumMod val="50000"/>
                  </a:schemeClr>
                </a:solidFill>
                <a:latin typeface="Franklin Gothic Book" panose="020B0503020102020204" pitchFamily="34" charset="0"/>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3353" y="823967"/>
            <a:ext cx="5087564" cy="33917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395747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1110" y="0"/>
            <a:ext cx="7787812" cy="892175"/>
          </a:xfrm>
        </p:spPr>
        <p:txBody>
          <a:bodyPr>
            <a:normAutofit/>
          </a:bodyPr>
          <a:lstStyle/>
          <a:p>
            <a:pPr algn="ctr"/>
            <a:r>
              <a:rPr lang="hr-HR" sz="2800" b="1" dirty="0">
                <a:solidFill>
                  <a:schemeClr val="accent1">
                    <a:lumMod val="50000"/>
                  </a:schemeClr>
                </a:solidFill>
                <a:latin typeface="Franklin Gothic Heavy" panose="020B0903020102020204" pitchFamily="34" charset="0"/>
              </a:rPr>
              <a:t>Ekološki prihvatljiv protok (EPP)</a:t>
            </a:r>
            <a:endParaRPr lang="bs-Latn-BA" sz="2800" b="1" dirty="0">
              <a:solidFill>
                <a:schemeClr val="accent1">
                  <a:lumMod val="50000"/>
                </a:schemeClr>
              </a:solidFill>
              <a:latin typeface="Franklin Gothic Heavy" panose="020B0903020102020204" pitchFamily="34" charset="0"/>
            </a:endParaRPr>
          </a:p>
        </p:txBody>
      </p:sp>
      <p:sp>
        <p:nvSpPr>
          <p:cNvPr id="3" name="Content Placeholder 2"/>
          <p:cNvSpPr>
            <a:spLocks noGrp="1"/>
          </p:cNvSpPr>
          <p:nvPr>
            <p:ph idx="1"/>
          </p:nvPr>
        </p:nvSpPr>
        <p:spPr>
          <a:xfrm>
            <a:off x="179797" y="922044"/>
            <a:ext cx="8784404" cy="881101"/>
          </a:xfrm>
        </p:spPr>
        <p:txBody>
          <a:bodyPr>
            <a:normAutofit/>
          </a:bodyPr>
          <a:lstStyle/>
          <a:p>
            <a:pPr marL="0" indent="0">
              <a:buNone/>
            </a:pPr>
            <a:r>
              <a:rPr lang="bs-Latn-BA" sz="1800" dirty="0" smtClean="0">
                <a:solidFill>
                  <a:schemeClr val="accent1">
                    <a:lumMod val="50000"/>
                  </a:schemeClr>
                </a:solidFill>
                <a:latin typeface="Franklin Gothic Book" panose="020B0503020102020204" pitchFamily="34" charset="0"/>
              </a:rPr>
              <a:t>Na </a:t>
            </a:r>
            <a:r>
              <a:rPr lang="bs-Latn-BA" sz="1800" dirty="0">
                <a:solidFill>
                  <a:schemeClr val="accent1">
                    <a:lumMod val="50000"/>
                  </a:schemeClr>
                </a:solidFill>
                <a:latin typeface="Franklin Gothic Book" panose="020B0503020102020204" pitchFamily="34" charset="0"/>
              </a:rPr>
              <a:t>primjeru </a:t>
            </a:r>
            <a:r>
              <a:rPr lang="bs-Latn-BA" sz="1800" dirty="0" smtClean="0">
                <a:solidFill>
                  <a:schemeClr val="accent1">
                    <a:lumMod val="50000"/>
                  </a:schemeClr>
                </a:solidFill>
                <a:latin typeface="Franklin Gothic Book" panose="020B0503020102020204" pitchFamily="34" charset="0"/>
              </a:rPr>
              <a:t>promjene zakonske regulative vezane za obavezu ispuštanja EPP i različitih </a:t>
            </a:r>
            <a:r>
              <a:rPr lang="bs-Latn-BA" sz="1800" dirty="0">
                <a:solidFill>
                  <a:schemeClr val="accent1">
                    <a:lumMod val="50000"/>
                  </a:schemeClr>
                </a:solidFill>
                <a:latin typeface="Franklin Gothic Book" panose="020B0503020102020204" pitchFamily="34" charset="0"/>
              </a:rPr>
              <a:t>nivoe dokumentacije </a:t>
            </a:r>
            <a:r>
              <a:rPr lang="bs-Latn-BA" sz="1800" dirty="0" smtClean="0">
                <a:solidFill>
                  <a:schemeClr val="accent1">
                    <a:lumMod val="50000"/>
                  </a:schemeClr>
                </a:solidFill>
                <a:latin typeface="Franklin Gothic Book" panose="020B0503020102020204" pitchFamily="34" charset="0"/>
              </a:rPr>
              <a:t>pokazan je uticaj EPP na </a:t>
            </a:r>
            <a:r>
              <a:rPr lang="bs-Latn-BA" sz="1800" dirty="0">
                <a:solidFill>
                  <a:schemeClr val="accent1">
                    <a:lumMod val="50000"/>
                  </a:schemeClr>
                </a:solidFill>
                <a:latin typeface="Franklin Gothic Book" panose="020B0503020102020204" pitchFamily="34" charset="0"/>
              </a:rPr>
              <a:t>promjene osnovnih </a:t>
            </a:r>
            <a:r>
              <a:rPr lang="bs-Latn-BA" sz="1800" dirty="0" smtClean="0">
                <a:solidFill>
                  <a:schemeClr val="accent1">
                    <a:lumMod val="50000"/>
                  </a:schemeClr>
                </a:solidFill>
                <a:latin typeface="Franklin Gothic Book" panose="020B0503020102020204" pitchFamily="34" charset="0"/>
              </a:rPr>
              <a:t>parametara postrojenja. </a:t>
            </a:r>
            <a:endParaRPr lang="bs-Latn-BA" sz="1800" dirty="0">
              <a:solidFill>
                <a:schemeClr val="accent1">
                  <a:lumMod val="50000"/>
                </a:schemeClr>
              </a:solidFill>
              <a:latin typeface="Franklin Gothic Book" panose="020B0503020102020204" pitchFamily="34" charset="0"/>
            </a:endParaRPr>
          </a:p>
        </p:txBody>
      </p:sp>
      <p:sp>
        <p:nvSpPr>
          <p:cNvPr id="5" name="Content Placeholder 2"/>
          <p:cNvSpPr txBox="1">
            <a:spLocks/>
          </p:cNvSpPr>
          <p:nvPr/>
        </p:nvSpPr>
        <p:spPr>
          <a:xfrm>
            <a:off x="179797" y="1881937"/>
            <a:ext cx="5429893" cy="4526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bs-Latn-BA" sz="1800" dirty="0">
                <a:solidFill>
                  <a:schemeClr val="accent1">
                    <a:lumMod val="50000"/>
                  </a:schemeClr>
                </a:solidFill>
                <a:latin typeface="Franklin Gothic Book" panose="020B0503020102020204" pitchFamily="34" charset="0"/>
              </a:rPr>
              <a:t> </a:t>
            </a:r>
            <a:r>
              <a:rPr lang="bs-Latn-BA" sz="1800" b="1" dirty="0" smtClean="0">
                <a:solidFill>
                  <a:schemeClr val="accent1">
                    <a:lumMod val="50000"/>
                  </a:schemeClr>
                </a:solidFill>
                <a:latin typeface="Franklin Gothic Book" panose="020B0503020102020204" pitchFamily="34" charset="0"/>
              </a:rPr>
              <a:t>a</a:t>
            </a:r>
            <a:r>
              <a:rPr lang="bs-Latn-BA" sz="1800" b="1" dirty="0">
                <a:solidFill>
                  <a:schemeClr val="accent1">
                    <a:lumMod val="50000"/>
                  </a:schemeClr>
                </a:solidFill>
                <a:latin typeface="Franklin Gothic Book" panose="020B0503020102020204" pitchFamily="34" charset="0"/>
              </a:rPr>
              <a:t>)	Studija </a:t>
            </a:r>
            <a:r>
              <a:rPr lang="bs-Latn-BA" sz="1800" b="1" dirty="0" smtClean="0">
                <a:solidFill>
                  <a:schemeClr val="accent1">
                    <a:lumMod val="50000"/>
                  </a:schemeClr>
                </a:solidFill>
                <a:latin typeface="Franklin Gothic Book" panose="020B0503020102020204" pitchFamily="34" charset="0"/>
              </a:rPr>
              <a:t>2001. godine</a:t>
            </a:r>
            <a:endParaRPr lang="bs-Latn-BA" sz="1800" b="1" dirty="0">
              <a:solidFill>
                <a:schemeClr val="accent1">
                  <a:lumMod val="50000"/>
                </a:schemeClr>
              </a:solidFill>
              <a:latin typeface="Franklin Gothic Book" panose="020B0503020102020204" pitchFamily="34" charset="0"/>
            </a:endParaRPr>
          </a:p>
          <a:p>
            <a:pPr marL="0" indent="0">
              <a:lnSpc>
                <a:spcPct val="100000"/>
              </a:lnSpc>
              <a:spcBef>
                <a:spcPts val="0"/>
              </a:spcBef>
              <a:buNone/>
            </a:pPr>
            <a:r>
              <a:rPr lang="bs-Latn-BA" sz="1800" dirty="0" smtClean="0">
                <a:solidFill>
                  <a:schemeClr val="accent1">
                    <a:lumMod val="50000"/>
                  </a:schemeClr>
                </a:solidFill>
                <a:latin typeface="Franklin Gothic Book" panose="020B0503020102020204" pitchFamily="34" charset="0"/>
              </a:rPr>
              <a:t>Tri </a:t>
            </a:r>
            <a:r>
              <a:rPr lang="bs-Latn-BA" sz="1800" dirty="0">
                <a:solidFill>
                  <a:schemeClr val="accent1">
                    <a:lumMod val="50000"/>
                  </a:schemeClr>
                </a:solidFill>
                <a:latin typeface="Franklin Gothic Book" panose="020B0503020102020204" pitchFamily="34" charset="0"/>
              </a:rPr>
              <a:t>varijantne </a:t>
            </a:r>
            <a:r>
              <a:rPr lang="bs-Latn-BA" sz="1800" dirty="0" smtClean="0">
                <a:solidFill>
                  <a:schemeClr val="accent1">
                    <a:lumMod val="50000"/>
                  </a:schemeClr>
                </a:solidFill>
                <a:latin typeface="Franklin Gothic Book" panose="020B0503020102020204" pitchFamily="34" charset="0"/>
              </a:rPr>
              <a:t>hidroenergetskog korištenja, </a:t>
            </a:r>
          </a:p>
          <a:p>
            <a:pPr marL="0" indent="0">
              <a:lnSpc>
                <a:spcPct val="100000"/>
              </a:lnSpc>
              <a:spcBef>
                <a:spcPts val="0"/>
              </a:spcBef>
              <a:buNone/>
            </a:pPr>
            <a:r>
              <a:rPr lang="bs-Latn-BA" sz="1800" dirty="0" smtClean="0">
                <a:solidFill>
                  <a:schemeClr val="accent1">
                    <a:lumMod val="50000"/>
                  </a:schemeClr>
                </a:solidFill>
                <a:latin typeface="Franklin Gothic Book" panose="020B0503020102020204" pitchFamily="34" charset="0"/>
              </a:rPr>
              <a:t>predloženo </a:t>
            </a:r>
            <a:r>
              <a:rPr lang="bs-Latn-BA" sz="1800" dirty="0">
                <a:solidFill>
                  <a:schemeClr val="accent1">
                    <a:lumMod val="50000"/>
                  </a:schemeClr>
                </a:solidFill>
                <a:latin typeface="Franklin Gothic Book" panose="020B0503020102020204" pitchFamily="34" charset="0"/>
              </a:rPr>
              <a:t>je derivaciono </a:t>
            </a:r>
            <a:r>
              <a:rPr lang="bs-Latn-BA" sz="1800" dirty="0" smtClean="0">
                <a:solidFill>
                  <a:schemeClr val="accent1">
                    <a:lumMod val="50000"/>
                  </a:schemeClr>
                </a:solidFill>
                <a:latin typeface="Franklin Gothic Book" panose="020B0503020102020204" pitchFamily="34" charset="0"/>
              </a:rPr>
              <a:t>postrojenje</a:t>
            </a:r>
          </a:p>
          <a:p>
            <a:pPr marL="0" indent="0">
              <a:lnSpc>
                <a:spcPct val="100000"/>
              </a:lnSpc>
              <a:spcBef>
                <a:spcPts val="0"/>
              </a:spcBef>
              <a:buNone/>
            </a:pPr>
            <a:r>
              <a:rPr lang="bs-Latn-BA" sz="1800" dirty="0" smtClean="0">
                <a:solidFill>
                  <a:schemeClr val="accent1">
                    <a:lumMod val="50000"/>
                  </a:schemeClr>
                </a:solidFill>
                <a:latin typeface="Franklin Gothic Book" panose="020B0503020102020204" pitchFamily="34" charset="0"/>
              </a:rPr>
              <a:t>EPP 10</a:t>
            </a:r>
            <a:r>
              <a:rPr lang="bs-Latn-BA" sz="1800" dirty="0">
                <a:solidFill>
                  <a:schemeClr val="accent1">
                    <a:lumMod val="50000"/>
                  </a:schemeClr>
                </a:solidFill>
                <a:latin typeface="Franklin Gothic Book" panose="020B0503020102020204" pitchFamily="34" charset="0"/>
              </a:rPr>
              <a:t>% Qsr </a:t>
            </a:r>
            <a:r>
              <a:rPr lang="bs-Latn-BA" sz="1800" dirty="0" smtClean="0">
                <a:solidFill>
                  <a:schemeClr val="accent1">
                    <a:lumMod val="50000"/>
                  </a:schemeClr>
                </a:solidFill>
                <a:latin typeface="Franklin Gothic Book" panose="020B0503020102020204" pitchFamily="34" charset="0"/>
              </a:rPr>
              <a:t>= </a:t>
            </a:r>
            <a:r>
              <a:rPr lang="bs-Latn-BA" sz="1800" b="1" dirty="0">
                <a:solidFill>
                  <a:schemeClr val="accent1">
                    <a:lumMod val="50000"/>
                  </a:schemeClr>
                </a:solidFill>
                <a:latin typeface="Franklin Gothic Book" panose="020B0503020102020204" pitchFamily="34" charset="0"/>
              </a:rPr>
              <a:t>8 m</a:t>
            </a:r>
            <a:r>
              <a:rPr lang="bs-Latn-BA" sz="1800" b="1" baseline="30000" dirty="0">
                <a:solidFill>
                  <a:schemeClr val="accent1">
                    <a:lumMod val="50000"/>
                  </a:schemeClr>
                </a:solidFill>
                <a:latin typeface="Franklin Gothic Book" panose="020B0503020102020204" pitchFamily="34" charset="0"/>
              </a:rPr>
              <a:t>3</a:t>
            </a:r>
            <a:r>
              <a:rPr lang="bs-Latn-BA" sz="1800" b="1" dirty="0">
                <a:solidFill>
                  <a:schemeClr val="accent1">
                    <a:lumMod val="50000"/>
                  </a:schemeClr>
                </a:solidFill>
                <a:latin typeface="Franklin Gothic Book" panose="020B0503020102020204" pitchFamily="34" charset="0"/>
              </a:rPr>
              <a:t>/s</a:t>
            </a:r>
            <a:r>
              <a:rPr lang="bs-Latn-BA" sz="1800" dirty="0">
                <a:solidFill>
                  <a:schemeClr val="accent1">
                    <a:lumMod val="50000"/>
                  </a:schemeClr>
                </a:solidFill>
                <a:latin typeface="Franklin Gothic Book" panose="020B0503020102020204" pitchFamily="34" charset="0"/>
              </a:rPr>
              <a:t>.</a:t>
            </a:r>
          </a:p>
          <a:p>
            <a:pPr marL="0" indent="0">
              <a:lnSpc>
                <a:spcPct val="100000"/>
              </a:lnSpc>
              <a:spcBef>
                <a:spcPts val="0"/>
              </a:spcBef>
              <a:buNone/>
            </a:pPr>
            <a:r>
              <a:rPr lang="bs-Latn-BA" sz="1800" b="1" dirty="0" smtClean="0">
                <a:solidFill>
                  <a:schemeClr val="accent1">
                    <a:lumMod val="50000"/>
                  </a:schemeClr>
                </a:solidFill>
                <a:latin typeface="Franklin Gothic Book" panose="020B0503020102020204" pitchFamily="34" charset="0"/>
              </a:rPr>
              <a:t>b</a:t>
            </a:r>
            <a:r>
              <a:rPr lang="bs-Latn-BA" sz="1800" b="1" dirty="0">
                <a:solidFill>
                  <a:schemeClr val="accent1">
                    <a:lumMod val="50000"/>
                  </a:schemeClr>
                </a:solidFill>
                <a:latin typeface="Franklin Gothic Book" panose="020B0503020102020204" pitchFamily="34" charset="0"/>
              </a:rPr>
              <a:t>)	</a:t>
            </a:r>
            <a:r>
              <a:rPr lang="bs-Latn-BA" sz="1800" b="1" dirty="0" smtClean="0">
                <a:solidFill>
                  <a:schemeClr val="accent1">
                    <a:lumMod val="50000"/>
                  </a:schemeClr>
                </a:solidFill>
                <a:latin typeface="Franklin Gothic Book" panose="020B0503020102020204" pitchFamily="34" charset="0"/>
              </a:rPr>
              <a:t>Idejno rješenje 2002. godine</a:t>
            </a:r>
            <a:endParaRPr lang="bs-Latn-BA" sz="1800" b="1" dirty="0">
              <a:solidFill>
                <a:schemeClr val="accent1">
                  <a:lumMod val="50000"/>
                </a:schemeClr>
              </a:solidFill>
              <a:latin typeface="Franklin Gothic Book" panose="020B0503020102020204" pitchFamily="34" charset="0"/>
            </a:endParaRPr>
          </a:p>
          <a:p>
            <a:pPr marL="0" indent="0">
              <a:lnSpc>
                <a:spcPct val="100000"/>
              </a:lnSpc>
              <a:spcBef>
                <a:spcPts val="0"/>
              </a:spcBef>
              <a:buNone/>
            </a:pPr>
            <a:r>
              <a:rPr lang="bs-Latn-BA" sz="1800" dirty="0" smtClean="0">
                <a:solidFill>
                  <a:schemeClr val="accent1">
                    <a:lumMod val="50000"/>
                  </a:schemeClr>
                </a:solidFill>
                <a:latin typeface="Franklin Gothic Book" panose="020B0503020102020204" pitchFamily="34" charset="0"/>
              </a:rPr>
              <a:t>Derivaciono postrojenje</a:t>
            </a:r>
          </a:p>
          <a:p>
            <a:pPr marL="0" indent="0">
              <a:lnSpc>
                <a:spcPct val="100000"/>
              </a:lnSpc>
              <a:spcBef>
                <a:spcPts val="0"/>
              </a:spcBef>
              <a:buNone/>
            </a:pPr>
            <a:r>
              <a:rPr lang="bs-Latn-BA" sz="1800" dirty="0" smtClean="0">
                <a:solidFill>
                  <a:schemeClr val="accent1">
                    <a:lumMod val="50000"/>
                  </a:schemeClr>
                </a:solidFill>
                <a:latin typeface="Franklin Gothic Book" panose="020B0503020102020204" pitchFamily="34" charset="0"/>
              </a:rPr>
              <a:t>Između brane i </a:t>
            </a:r>
            <a:r>
              <a:rPr lang="bs-Latn-BA" sz="1800" dirty="0">
                <a:solidFill>
                  <a:schemeClr val="accent1">
                    <a:lumMod val="50000"/>
                  </a:schemeClr>
                </a:solidFill>
                <a:latin typeface="Franklin Gothic Book" panose="020B0503020102020204" pitchFamily="34" charset="0"/>
              </a:rPr>
              <a:t>strojare je cca 7 </a:t>
            </a:r>
            <a:r>
              <a:rPr lang="bs-Latn-BA" sz="1800" dirty="0" smtClean="0">
                <a:solidFill>
                  <a:schemeClr val="accent1">
                    <a:lumMod val="50000"/>
                  </a:schemeClr>
                </a:solidFill>
                <a:latin typeface="Franklin Gothic Book" panose="020B0503020102020204" pitchFamily="34" charset="0"/>
              </a:rPr>
              <a:t>km</a:t>
            </a:r>
          </a:p>
          <a:p>
            <a:pPr marL="0" indent="0">
              <a:lnSpc>
                <a:spcPct val="100000"/>
              </a:lnSpc>
              <a:spcBef>
                <a:spcPts val="0"/>
              </a:spcBef>
              <a:buNone/>
            </a:pPr>
            <a:r>
              <a:rPr lang="bs-Latn-BA" sz="1800" dirty="0" smtClean="0">
                <a:solidFill>
                  <a:schemeClr val="accent1">
                    <a:lumMod val="50000"/>
                  </a:schemeClr>
                </a:solidFill>
                <a:latin typeface="Franklin Gothic Book" panose="020B0503020102020204" pitchFamily="34" charset="0"/>
              </a:rPr>
              <a:t>EPP 10</a:t>
            </a:r>
            <a:r>
              <a:rPr lang="bs-Latn-BA" sz="1800" dirty="0">
                <a:solidFill>
                  <a:schemeClr val="accent1">
                    <a:lumMod val="50000"/>
                  </a:schemeClr>
                </a:solidFill>
                <a:latin typeface="Franklin Gothic Book" panose="020B0503020102020204" pitchFamily="34" charset="0"/>
              </a:rPr>
              <a:t>% Qsr </a:t>
            </a:r>
            <a:r>
              <a:rPr lang="bs-Latn-BA" sz="1800" dirty="0" smtClean="0">
                <a:solidFill>
                  <a:schemeClr val="accent1">
                    <a:lumMod val="50000"/>
                  </a:schemeClr>
                </a:solidFill>
                <a:latin typeface="Franklin Gothic Book" panose="020B0503020102020204" pitchFamily="34" charset="0"/>
              </a:rPr>
              <a:t>= </a:t>
            </a:r>
            <a:r>
              <a:rPr lang="bs-Latn-BA" sz="1800" b="1" dirty="0">
                <a:solidFill>
                  <a:schemeClr val="accent1">
                    <a:lumMod val="50000"/>
                  </a:schemeClr>
                </a:solidFill>
                <a:latin typeface="Franklin Gothic Book" panose="020B0503020102020204" pitchFamily="34" charset="0"/>
              </a:rPr>
              <a:t>8 </a:t>
            </a:r>
            <a:r>
              <a:rPr lang="bs-Latn-BA" sz="1800" b="1" dirty="0" smtClean="0">
                <a:solidFill>
                  <a:schemeClr val="accent1">
                    <a:lumMod val="50000"/>
                  </a:schemeClr>
                </a:solidFill>
                <a:latin typeface="Franklin Gothic Book" panose="020B0503020102020204" pitchFamily="34" charset="0"/>
              </a:rPr>
              <a:t>m</a:t>
            </a:r>
            <a:r>
              <a:rPr lang="bs-Latn-BA" sz="1800" b="1" baseline="30000" dirty="0" smtClean="0">
                <a:solidFill>
                  <a:schemeClr val="accent1">
                    <a:lumMod val="50000"/>
                  </a:schemeClr>
                </a:solidFill>
                <a:latin typeface="Franklin Gothic Book" panose="020B0503020102020204" pitchFamily="34" charset="0"/>
              </a:rPr>
              <a:t>3</a:t>
            </a:r>
            <a:r>
              <a:rPr lang="bs-Latn-BA" sz="1800" b="1" dirty="0" smtClean="0">
                <a:solidFill>
                  <a:schemeClr val="accent1">
                    <a:lumMod val="50000"/>
                  </a:schemeClr>
                </a:solidFill>
                <a:latin typeface="Franklin Gothic Book" panose="020B0503020102020204" pitchFamily="34" charset="0"/>
              </a:rPr>
              <a:t>/s</a:t>
            </a:r>
            <a:endParaRPr lang="bs-Latn-BA" sz="1800" dirty="0">
              <a:solidFill>
                <a:schemeClr val="accent1">
                  <a:lumMod val="50000"/>
                </a:schemeClr>
              </a:solidFill>
              <a:latin typeface="Franklin Gothic Book" panose="020B0503020102020204" pitchFamily="34" charset="0"/>
            </a:endParaRPr>
          </a:p>
          <a:p>
            <a:pPr marL="0" indent="0">
              <a:lnSpc>
                <a:spcPct val="100000"/>
              </a:lnSpc>
              <a:spcBef>
                <a:spcPts val="0"/>
              </a:spcBef>
              <a:buNone/>
            </a:pPr>
            <a:r>
              <a:rPr lang="bs-Latn-BA" sz="1800" b="1" dirty="0" smtClean="0">
                <a:solidFill>
                  <a:schemeClr val="accent1">
                    <a:lumMod val="50000"/>
                  </a:schemeClr>
                </a:solidFill>
                <a:latin typeface="Franklin Gothic Book" panose="020B0503020102020204" pitchFamily="34" charset="0"/>
              </a:rPr>
              <a:t>c</a:t>
            </a:r>
            <a:r>
              <a:rPr lang="bs-Latn-BA" sz="1800" b="1" dirty="0">
                <a:solidFill>
                  <a:schemeClr val="accent1">
                    <a:lumMod val="50000"/>
                  </a:schemeClr>
                </a:solidFill>
                <a:latin typeface="Franklin Gothic Book" panose="020B0503020102020204" pitchFamily="34" charset="0"/>
              </a:rPr>
              <a:t>)	</a:t>
            </a:r>
            <a:r>
              <a:rPr lang="bs-Latn-BA" sz="1800" b="1" dirty="0" smtClean="0">
                <a:solidFill>
                  <a:schemeClr val="accent1">
                    <a:lumMod val="50000"/>
                  </a:schemeClr>
                </a:solidFill>
                <a:latin typeface="Franklin Gothic Book" panose="020B0503020102020204" pitchFamily="34" charset="0"/>
              </a:rPr>
              <a:t>Idejni projekat  2010</a:t>
            </a:r>
            <a:r>
              <a:rPr lang="bs-Latn-BA" sz="1800" b="1" dirty="0">
                <a:solidFill>
                  <a:schemeClr val="accent1">
                    <a:lumMod val="50000"/>
                  </a:schemeClr>
                </a:solidFill>
                <a:latin typeface="Franklin Gothic Book" panose="020B0503020102020204" pitchFamily="34" charset="0"/>
              </a:rPr>
              <a:t>. </a:t>
            </a:r>
            <a:r>
              <a:rPr lang="bs-Latn-BA" sz="1800" b="1" dirty="0" smtClean="0">
                <a:solidFill>
                  <a:schemeClr val="accent1">
                    <a:lumMod val="50000"/>
                  </a:schemeClr>
                </a:solidFill>
                <a:latin typeface="Franklin Gothic Book" panose="020B0503020102020204" pitchFamily="34" charset="0"/>
              </a:rPr>
              <a:t>godine</a:t>
            </a:r>
            <a:endParaRPr lang="bs-Latn-BA" sz="1800" b="1" dirty="0">
              <a:solidFill>
                <a:schemeClr val="accent1">
                  <a:lumMod val="50000"/>
                </a:schemeClr>
              </a:solidFill>
              <a:latin typeface="Franklin Gothic Book" panose="020B0503020102020204" pitchFamily="34" charset="0"/>
            </a:endParaRPr>
          </a:p>
          <a:p>
            <a:pPr marL="0" indent="0">
              <a:lnSpc>
                <a:spcPct val="100000"/>
              </a:lnSpc>
              <a:spcBef>
                <a:spcPts val="0"/>
              </a:spcBef>
              <a:buNone/>
            </a:pPr>
            <a:r>
              <a:rPr lang="bs-Latn-BA" sz="1800" dirty="0">
                <a:solidFill>
                  <a:schemeClr val="accent1">
                    <a:lumMod val="50000"/>
                  </a:schemeClr>
                </a:solidFill>
                <a:latin typeface="Franklin Gothic Book" panose="020B0503020102020204" pitchFamily="34" charset="0"/>
              </a:rPr>
              <a:t>Prema zakon o vodama </a:t>
            </a:r>
            <a:r>
              <a:rPr lang="bs-Latn-BA" sz="1800" dirty="0" smtClean="0">
                <a:solidFill>
                  <a:schemeClr val="accent1">
                    <a:lumMod val="50000"/>
                  </a:schemeClr>
                </a:solidFill>
                <a:latin typeface="Franklin Gothic Book" panose="020B0503020102020204" pitchFamily="34" charset="0"/>
              </a:rPr>
              <a:t>2003</a:t>
            </a:r>
            <a:r>
              <a:rPr lang="bs-Latn-BA" sz="1800" dirty="0">
                <a:solidFill>
                  <a:schemeClr val="accent1">
                    <a:lumMod val="50000"/>
                  </a:schemeClr>
                </a:solidFill>
                <a:latin typeface="Franklin Gothic Book" panose="020B0503020102020204" pitchFamily="34" charset="0"/>
              </a:rPr>
              <a:t>. </a:t>
            </a:r>
            <a:r>
              <a:rPr lang="bs-Latn-BA" sz="1800" dirty="0" smtClean="0">
                <a:solidFill>
                  <a:schemeClr val="accent1">
                    <a:lumMod val="50000"/>
                  </a:schemeClr>
                </a:solidFill>
                <a:latin typeface="Franklin Gothic Book" panose="020B0503020102020204" pitchFamily="34" charset="0"/>
              </a:rPr>
              <a:t>godine</a:t>
            </a:r>
          </a:p>
          <a:p>
            <a:pPr marL="0" indent="0">
              <a:lnSpc>
                <a:spcPct val="100000"/>
              </a:lnSpc>
              <a:spcBef>
                <a:spcPts val="0"/>
              </a:spcBef>
              <a:buNone/>
            </a:pPr>
            <a:r>
              <a:rPr lang="bs-Latn-BA" sz="1800" dirty="0" smtClean="0">
                <a:solidFill>
                  <a:schemeClr val="accent1">
                    <a:lumMod val="50000"/>
                  </a:schemeClr>
                </a:solidFill>
                <a:latin typeface="Franklin Gothic Book" panose="020B0503020102020204" pitchFamily="34" charset="0"/>
              </a:rPr>
              <a:t>EPP min. </a:t>
            </a:r>
            <a:r>
              <a:rPr lang="bs-Latn-BA" sz="1800" dirty="0">
                <a:solidFill>
                  <a:schemeClr val="accent1">
                    <a:lumMod val="50000"/>
                  </a:schemeClr>
                </a:solidFill>
                <a:latin typeface="Franklin Gothic Book" panose="020B0503020102020204" pitchFamily="34" charset="0"/>
              </a:rPr>
              <a:t>s</a:t>
            </a:r>
            <a:r>
              <a:rPr lang="bs-Latn-BA" sz="1800" dirty="0" smtClean="0">
                <a:solidFill>
                  <a:schemeClr val="accent1">
                    <a:lumMod val="50000"/>
                  </a:schemeClr>
                </a:solidFill>
                <a:latin typeface="Franklin Gothic Book" panose="020B0503020102020204" pitchFamily="34" charset="0"/>
              </a:rPr>
              <a:t>r. mj. 95% obezbjeđenjem = </a:t>
            </a:r>
            <a:r>
              <a:rPr lang="bs-Latn-BA" sz="1800" b="1" dirty="0" smtClean="0">
                <a:solidFill>
                  <a:schemeClr val="accent1">
                    <a:lumMod val="50000"/>
                  </a:schemeClr>
                </a:solidFill>
                <a:latin typeface="Franklin Gothic Book" panose="020B0503020102020204" pitchFamily="34" charset="0"/>
              </a:rPr>
              <a:t>14 </a:t>
            </a:r>
            <a:r>
              <a:rPr lang="bs-Latn-BA" sz="1800" b="1" dirty="0">
                <a:solidFill>
                  <a:schemeClr val="accent1">
                    <a:lumMod val="50000"/>
                  </a:schemeClr>
                </a:solidFill>
                <a:latin typeface="Franklin Gothic Book" panose="020B0503020102020204" pitchFamily="34" charset="0"/>
              </a:rPr>
              <a:t>m</a:t>
            </a:r>
            <a:r>
              <a:rPr lang="bs-Latn-BA" sz="1800" b="1" baseline="30000" dirty="0">
                <a:solidFill>
                  <a:schemeClr val="accent1">
                    <a:lumMod val="50000"/>
                  </a:schemeClr>
                </a:solidFill>
                <a:latin typeface="Franklin Gothic Book" panose="020B0503020102020204" pitchFamily="34" charset="0"/>
              </a:rPr>
              <a:t>3</a:t>
            </a:r>
            <a:r>
              <a:rPr lang="bs-Latn-BA" sz="1800" b="1" dirty="0">
                <a:solidFill>
                  <a:schemeClr val="accent1">
                    <a:lumMod val="50000"/>
                  </a:schemeClr>
                </a:solidFill>
                <a:latin typeface="Franklin Gothic Book" panose="020B0503020102020204" pitchFamily="34" charset="0"/>
              </a:rPr>
              <a:t>/s</a:t>
            </a:r>
            <a:r>
              <a:rPr lang="bs-Latn-BA" sz="1800" dirty="0">
                <a:solidFill>
                  <a:schemeClr val="accent1">
                    <a:lumMod val="50000"/>
                  </a:schemeClr>
                </a:solidFill>
                <a:latin typeface="Franklin Gothic Book" panose="020B0503020102020204" pitchFamily="34" charset="0"/>
              </a:rPr>
              <a:t>. </a:t>
            </a:r>
            <a:endParaRPr lang="bs-Latn-BA" sz="1800" dirty="0" smtClean="0">
              <a:solidFill>
                <a:schemeClr val="accent1">
                  <a:lumMod val="50000"/>
                </a:schemeClr>
              </a:solidFill>
              <a:latin typeface="Franklin Gothic Book" panose="020B0503020102020204" pitchFamily="34" charset="0"/>
            </a:endParaRPr>
          </a:p>
          <a:p>
            <a:pPr marL="0" indent="0">
              <a:lnSpc>
                <a:spcPct val="100000"/>
              </a:lnSpc>
              <a:spcBef>
                <a:spcPts val="0"/>
              </a:spcBef>
              <a:buNone/>
            </a:pPr>
            <a:r>
              <a:rPr lang="bs-Latn-BA" sz="1800" dirty="0" smtClean="0">
                <a:solidFill>
                  <a:schemeClr val="accent1">
                    <a:lumMod val="50000"/>
                  </a:schemeClr>
                </a:solidFill>
                <a:latin typeface="Franklin Gothic Book" panose="020B0503020102020204" pitchFamily="34" charset="0"/>
              </a:rPr>
              <a:t>Qi </a:t>
            </a:r>
            <a:r>
              <a:rPr lang="bs-Latn-BA" sz="1800" dirty="0">
                <a:solidFill>
                  <a:schemeClr val="accent1">
                    <a:lumMod val="50000"/>
                  </a:schemeClr>
                </a:solidFill>
                <a:latin typeface="Franklin Gothic Book" panose="020B0503020102020204" pitchFamily="34" charset="0"/>
              </a:rPr>
              <a:t>p</a:t>
            </a:r>
            <a:r>
              <a:rPr lang="bs-Latn-BA" sz="1800" dirty="0" smtClean="0">
                <a:solidFill>
                  <a:schemeClr val="accent1">
                    <a:lumMod val="50000"/>
                  </a:schemeClr>
                </a:solidFill>
                <a:latin typeface="Franklin Gothic Book" panose="020B0503020102020204" pitchFamily="34" charset="0"/>
              </a:rPr>
              <a:t>ostrojenja prilagođen</a:t>
            </a:r>
          </a:p>
          <a:p>
            <a:pPr marL="0" indent="0">
              <a:lnSpc>
                <a:spcPct val="100000"/>
              </a:lnSpc>
              <a:spcBef>
                <a:spcPts val="0"/>
              </a:spcBef>
              <a:buNone/>
            </a:pPr>
            <a:r>
              <a:rPr lang="bs-Latn-BA" sz="1800" b="1" dirty="0" smtClean="0">
                <a:solidFill>
                  <a:schemeClr val="accent1">
                    <a:lumMod val="50000"/>
                  </a:schemeClr>
                </a:solidFill>
                <a:latin typeface="Franklin Gothic Book" panose="020B0503020102020204" pitchFamily="34" charset="0"/>
              </a:rPr>
              <a:t>d</a:t>
            </a:r>
            <a:r>
              <a:rPr lang="bs-Latn-BA" sz="1800" b="1" dirty="0">
                <a:solidFill>
                  <a:schemeClr val="accent1">
                    <a:lumMod val="50000"/>
                  </a:schemeClr>
                </a:solidFill>
                <a:latin typeface="Franklin Gothic Book" panose="020B0503020102020204" pitchFamily="34" charset="0"/>
              </a:rPr>
              <a:t>)	Podloge </a:t>
            </a:r>
            <a:r>
              <a:rPr lang="bs-Latn-BA" sz="1800" b="1" dirty="0" smtClean="0">
                <a:solidFill>
                  <a:schemeClr val="accent1">
                    <a:lumMod val="50000"/>
                  </a:schemeClr>
                </a:solidFill>
                <a:latin typeface="Franklin Gothic Book" panose="020B0503020102020204" pitchFamily="34" charset="0"/>
              </a:rPr>
              <a:t>za Glavni projekat</a:t>
            </a:r>
            <a:endParaRPr lang="bs-Latn-BA" sz="1800" b="1" dirty="0">
              <a:solidFill>
                <a:schemeClr val="accent1">
                  <a:lumMod val="50000"/>
                </a:schemeClr>
              </a:solidFill>
              <a:latin typeface="Franklin Gothic Book" panose="020B0503020102020204" pitchFamily="34" charset="0"/>
            </a:endParaRPr>
          </a:p>
          <a:p>
            <a:pPr marL="0" indent="0">
              <a:lnSpc>
                <a:spcPct val="100000"/>
              </a:lnSpc>
              <a:spcBef>
                <a:spcPts val="0"/>
              </a:spcBef>
              <a:buNone/>
            </a:pPr>
            <a:r>
              <a:rPr lang="bs-Latn-BA" sz="1800" dirty="0" smtClean="0">
                <a:solidFill>
                  <a:schemeClr val="accent1">
                    <a:lumMod val="50000"/>
                  </a:schemeClr>
                </a:solidFill>
                <a:latin typeface="Franklin Gothic Book" panose="020B0503020102020204" pitchFamily="34" charset="0"/>
              </a:rPr>
              <a:t>Pravilnik 2013. godine</a:t>
            </a:r>
          </a:p>
          <a:p>
            <a:pPr marL="0" indent="0">
              <a:lnSpc>
                <a:spcPct val="100000"/>
              </a:lnSpc>
              <a:spcBef>
                <a:spcPts val="0"/>
              </a:spcBef>
              <a:buNone/>
            </a:pPr>
            <a:r>
              <a:rPr lang="bs-Latn-BA" sz="1800" dirty="0" smtClean="0">
                <a:solidFill>
                  <a:schemeClr val="accent1">
                    <a:lumMod val="50000"/>
                  </a:schemeClr>
                </a:solidFill>
                <a:latin typeface="Franklin Gothic Book" panose="020B0503020102020204" pitchFamily="34" charset="0"/>
              </a:rPr>
              <a:t>EPP (obavezno </a:t>
            </a:r>
            <a:r>
              <a:rPr lang="bs-Latn-BA" sz="1800" dirty="0">
                <a:solidFill>
                  <a:schemeClr val="accent1">
                    <a:lumMod val="50000"/>
                  </a:schemeClr>
                </a:solidFill>
                <a:latin typeface="Franklin Gothic Book" panose="020B0503020102020204" pitchFamily="34" charset="0"/>
              </a:rPr>
              <a:t>stručno mišljenje </a:t>
            </a:r>
            <a:r>
              <a:rPr lang="bs-Latn-BA" sz="1800" dirty="0" smtClean="0">
                <a:solidFill>
                  <a:schemeClr val="accent1">
                    <a:lumMod val="50000"/>
                  </a:schemeClr>
                </a:solidFill>
                <a:latin typeface="Franklin Gothic Book" panose="020B0503020102020204" pitchFamily="34" charset="0"/>
              </a:rPr>
              <a:t>biologa) </a:t>
            </a:r>
          </a:p>
          <a:p>
            <a:pPr marL="0" indent="0">
              <a:lnSpc>
                <a:spcPct val="100000"/>
              </a:lnSpc>
              <a:spcBef>
                <a:spcPts val="0"/>
              </a:spcBef>
              <a:buNone/>
            </a:pPr>
            <a:r>
              <a:rPr lang="bs-Latn-BA" sz="1800" dirty="0" smtClean="0">
                <a:solidFill>
                  <a:schemeClr val="accent1">
                    <a:lumMod val="50000"/>
                  </a:schemeClr>
                </a:solidFill>
                <a:latin typeface="Franklin Gothic Book" panose="020B0503020102020204" pitchFamily="34" charset="0"/>
              </a:rPr>
              <a:t>EPP </a:t>
            </a:r>
            <a:r>
              <a:rPr lang="bs-Latn-BA" sz="1800" dirty="0">
                <a:solidFill>
                  <a:schemeClr val="accent1">
                    <a:lumMod val="50000"/>
                  </a:schemeClr>
                </a:solidFill>
                <a:latin typeface="Franklin Gothic Book" panose="020B0503020102020204" pitchFamily="34" charset="0"/>
              </a:rPr>
              <a:t>se mjenja </a:t>
            </a:r>
            <a:r>
              <a:rPr lang="bs-Latn-BA" sz="1800" dirty="0" smtClean="0">
                <a:solidFill>
                  <a:schemeClr val="accent1">
                    <a:lumMod val="50000"/>
                  </a:schemeClr>
                </a:solidFill>
                <a:latin typeface="Franklin Gothic Book" panose="020B0503020102020204" pitchFamily="34" charset="0"/>
              </a:rPr>
              <a:t>po </a:t>
            </a:r>
            <a:r>
              <a:rPr lang="bs-Latn-BA" sz="1800" dirty="0">
                <a:solidFill>
                  <a:schemeClr val="accent1">
                    <a:lumMod val="50000"/>
                  </a:schemeClr>
                </a:solidFill>
                <a:latin typeface="Franklin Gothic Book" panose="020B0503020102020204" pitchFamily="34" charset="0"/>
              </a:rPr>
              <a:t>dekadama </a:t>
            </a:r>
            <a:r>
              <a:rPr lang="bs-Latn-BA" sz="1800" b="1" dirty="0" smtClean="0">
                <a:solidFill>
                  <a:schemeClr val="accent1">
                    <a:lumMod val="50000"/>
                  </a:schemeClr>
                </a:solidFill>
                <a:latin typeface="Franklin Gothic Book" panose="020B0503020102020204" pitchFamily="34" charset="0"/>
              </a:rPr>
              <a:t>od </a:t>
            </a:r>
            <a:r>
              <a:rPr lang="bs-Latn-BA" sz="1800" b="1" dirty="0">
                <a:solidFill>
                  <a:schemeClr val="accent1">
                    <a:lumMod val="50000"/>
                  </a:schemeClr>
                </a:solidFill>
                <a:latin typeface="Franklin Gothic Book" panose="020B0503020102020204" pitchFamily="34" charset="0"/>
              </a:rPr>
              <a:t>19,7 do 29,5 </a:t>
            </a:r>
            <a:r>
              <a:rPr lang="bs-Latn-BA" sz="1800" b="1" dirty="0" smtClean="0">
                <a:solidFill>
                  <a:schemeClr val="accent1">
                    <a:lumMod val="50000"/>
                  </a:schemeClr>
                </a:solidFill>
                <a:latin typeface="Franklin Gothic Book" panose="020B0503020102020204" pitchFamily="34" charset="0"/>
              </a:rPr>
              <a:t>m</a:t>
            </a:r>
            <a:r>
              <a:rPr lang="bs-Latn-BA" sz="1800" b="1" baseline="30000" dirty="0" smtClean="0">
                <a:solidFill>
                  <a:schemeClr val="accent1">
                    <a:lumMod val="50000"/>
                  </a:schemeClr>
                </a:solidFill>
                <a:latin typeface="Franklin Gothic Book" panose="020B0503020102020204" pitchFamily="34" charset="0"/>
              </a:rPr>
              <a:t>3</a:t>
            </a:r>
            <a:r>
              <a:rPr lang="bs-Latn-BA" sz="1800" b="1" dirty="0" smtClean="0">
                <a:solidFill>
                  <a:schemeClr val="accent1">
                    <a:lumMod val="50000"/>
                  </a:schemeClr>
                </a:solidFill>
                <a:latin typeface="Franklin Gothic Book" panose="020B0503020102020204" pitchFamily="34" charset="0"/>
              </a:rPr>
              <a:t>/s</a:t>
            </a:r>
            <a:endParaRPr lang="bs-Latn-BA" sz="1800" dirty="0">
              <a:solidFill>
                <a:schemeClr val="accent1">
                  <a:lumMod val="50000"/>
                </a:schemeClr>
              </a:solidFill>
              <a:latin typeface="Franklin Gothic Book" panose="020B0503020102020204" pitchFamily="34" charset="0"/>
            </a:endParaRPr>
          </a:p>
          <a:p>
            <a:pPr marL="0" indent="0">
              <a:lnSpc>
                <a:spcPct val="120000"/>
              </a:lnSpc>
              <a:spcBef>
                <a:spcPts val="0"/>
              </a:spcBef>
              <a:buNone/>
            </a:pPr>
            <a:endParaRPr lang="bs-Latn-BA" sz="1800" dirty="0">
              <a:solidFill>
                <a:schemeClr val="accent1">
                  <a:lumMod val="50000"/>
                </a:schemeClr>
              </a:solidFill>
              <a:latin typeface="Franklin Gothic Book" panose="020B0503020102020204" pitchFamily="34" charset="0"/>
            </a:endParaRPr>
          </a:p>
          <a:p>
            <a:pPr marL="0" indent="0">
              <a:lnSpc>
                <a:spcPct val="120000"/>
              </a:lnSpc>
              <a:spcBef>
                <a:spcPts val="0"/>
              </a:spcBef>
              <a:buNone/>
            </a:pPr>
            <a:endParaRPr lang="bs-Latn-BA" sz="1800" dirty="0">
              <a:solidFill>
                <a:schemeClr val="accent1">
                  <a:lumMod val="50000"/>
                </a:schemeClr>
              </a:solidFill>
              <a:latin typeface="Franklin Gothic Book" panose="020B05030201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t="13935" r="79011" b="24785"/>
          <a:stretch/>
        </p:blipFill>
        <p:spPr bwMode="auto">
          <a:xfrm>
            <a:off x="8226312" y="6021214"/>
            <a:ext cx="907643" cy="774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73872" y="1803145"/>
            <a:ext cx="2952440" cy="4428660"/>
          </a:xfrm>
          <a:prstGeom prst="rect">
            <a:avLst/>
          </a:prstGeom>
          <a:ln>
            <a:noFill/>
          </a:ln>
          <a:effectLst>
            <a:reflection blurRad="12700" stA="30000" endPos="30000" dist="5000" dir="5400000" sy="-100000" algn="bl" rotWithShape="0"/>
          </a:effectLst>
          <a:scene3d>
            <a:camera prst="perspectiveContrastingLeftFacing">
              <a:rot lat="300000" lon="1800000" rev="0"/>
            </a:camera>
            <a:lightRig rig="threePt" dir="t">
              <a:rot lat="0" lon="0" rev="2700000"/>
            </a:lightRig>
          </a:scene3d>
          <a:sp3d>
            <a:bevelT w="63500" h="50800"/>
          </a:sp3d>
        </p:spPr>
      </p:pic>
    </p:spTree>
    <p:extLst>
      <p:ext uri="{BB962C8B-B14F-4D97-AF65-F5344CB8AC3E}">
        <p14:creationId xmlns:p14="http://schemas.microsoft.com/office/powerpoint/2010/main" xmlns="" val="204064755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1824</Words>
  <Application>Microsoft Office PowerPoint</Application>
  <PresentationFormat>On-screen Show (4:3)</PresentationFormat>
  <Paragraphs>235</Paragraphs>
  <Slides>18</Slides>
  <Notes>15</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Office Theme</vt:lpstr>
      <vt:lpstr>EKOLOŠKI I DRUGI ZAHTJEVI  U PROCESU PRIPREME IZGRADNJE  HIDROELEKTRANE VRANDUK</vt:lpstr>
      <vt:lpstr>HE Vranduk </vt:lpstr>
      <vt:lpstr>Slide 3</vt:lpstr>
      <vt:lpstr>HE Vranduk - Lokalitet</vt:lpstr>
      <vt:lpstr>HE Vranduk - Tehničke karakteristike</vt:lpstr>
      <vt:lpstr>HE Vranduk – Priprema izgradnje </vt:lpstr>
      <vt:lpstr>Okoliš</vt:lpstr>
      <vt:lpstr>Ekološki prihvatljiv protok (EPP)</vt:lpstr>
      <vt:lpstr>Ekološki prihvatljiv protok (EPP)</vt:lpstr>
      <vt:lpstr>Ekološki prihvatljiv protok (EPP)</vt:lpstr>
      <vt:lpstr>Kulturno-historijsko naslijeđe</vt:lpstr>
      <vt:lpstr>Urbanističko-tehnički uslovi</vt:lpstr>
      <vt:lpstr>Plan upravljanja</vt:lpstr>
      <vt:lpstr>Elaborat nultog/zatečenog stanja objekata</vt:lpstr>
      <vt:lpstr>Projekat pejzažnog uređenja HE Vranduk</vt:lpstr>
      <vt:lpstr>ZAKLJUČNA RAZMATRANJA</vt:lpstr>
      <vt:lpstr>Slide 17</vt:lpstr>
      <vt:lpstr>PITANJA ZA DISKUSIJU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Ekološki prihvatljiv protok (EPP)</dc:title>
  <dc:creator>Irvina Numic</dc:creator>
  <cp:lastModifiedBy>Samira Talic</cp:lastModifiedBy>
  <cp:revision>86</cp:revision>
  <dcterms:created xsi:type="dcterms:W3CDTF">2014-11-06T09:20:25Z</dcterms:created>
  <dcterms:modified xsi:type="dcterms:W3CDTF">2015-05-11T19:10:24Z</dcterms:modified>
</cp:coreProperties>
</file>